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8.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handoutMasterIdLst>
    <p:handoutMasterId r:id="rId15"/>
  </p:handoutMasterIdLst>
  <p:sldIdLst>
    <p:sldId id="351" r:id="rId2"/>
    <p:sldId id="355" r:id="rId3"/>
    <p:sldId id="356" r:id="rId4"/>
    <p:sldId id="338" r:id="rId5"/>
    <p:sldId id="358" r:id="rId6"/>
    <p:sldId id="359" r:id="rId7"/>
    <p:sldId id="361" r:id="rId8"/>
    <p:sldId id="344" r:id="rId9"/>
    <p:sldId id="353" r:id="rId10"/>
    <p:sldId id="357" r:id="rId11"/>
    <p:sldId id="354" r:id="rId12"/>
    <p:sldId id="348" r:id="rId13"/>
  </p:sldIdLst>
  <p:sldSz cx="12192000" cy="6858000"/>
  <p:notesSz cx="9856788" cy="6797675"/>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5A12"/>
    <a:srgbClr val="B9367A"/>
    <a:srgbClr val="969696"/>
    <a:srgbClr val="FFFFFF"/>
    <a:srgbClr val="D8A97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277" autoAdjust="0"/>
    <p:restoredTop sz="78953" autoAdjust="0"/>
  </p:normalViewPr>
  <p:slideViewPr>
    <p:cSldViewPr snapToGrid="0">
      <p:cViewPr varScale="1">
        <p:scale>
          <a:sx n="91" d="100"/>
          <a:sy n="91" d="100"/>
        </p:scale>
        <p:origin x="156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4271274" cy="341064"/>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5583232" y="0"/>
            <a:ext cx="4271274" cy="341064"/>
          </a:xfrm>
          <a:prstGeom prst="rect">
            <a:avLst/>
          </a:prstGeom>
        </p:spPr>
        <p:txBody>
          <a:bodyPr vert="horz" lIns="91440" tIns="45720" rIns="91440" bIns="45720" rtlCol="0"/>
          <a:lstStyle>
            <a:lvl1pPr algn="r">
              <a:defRPr sz="1200"/>
            </a:lvl1pPr>
          </a:lstStyle>
          <a:p>
            <a:fld id="{70BD5F0D-F5C3-42D6-892A-D3FB2921C117}" type="datetimeFigureOut">
              <a:rPr lang="fr-FR" smtClean="0"/>
              <a:t>19/10/2022</a:t>
            </a:fld>
            <a:endParaRPr lang="fr-FR"/>
          </a:p>
        </p:txBody>
      </p:sp>
      <p:sp>
        <p:nvSpPr>
          <p:cNvPr id="4" name="Espace réservé du pied de page 3"/>
          <p:cNvSpPr>
            <a:spLocks noGrp="1"/>
          </p:cNvSpPr>
          <p:nvPr>
            <p:ph type="ftr" sz="quarter" idx="2"/>
          </p:nvPr>
        </p:nvSpPr>
        <p:spPr>
          <a:xfrm>
            <a:off x="0" y="6456613"/>
            <a:ext cx="4271274" cy="341063"/>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p:cNvSpPr>
            <a:spLocks noGrp="1"/>
          </p:cNvSpPr>
          <p:nvPr>
            <p:ph type="sldNum" sz="quarter" idx="3"/>
          </p:nvPr>
        </p:nvSpPr>
        <p:spPr>
          <a:xfrm>
            <a:off x="5583232" y="6456613"/>
            <a:ext cx="4271274" cy="341063"/>
          </a:xfrm>
          <a:prstGeom prst="rect">
            <a:avLst/>
          </a:prstGeom>
        </p:spPr>
        <p:txBody>
          <a:bodyPr vert="horz" lIns="91440" tIns="45720" rIns="91440" bIns="45720" rtlCol="0" anchor="b"/>
          <a:lstStyle>
            <a:lvl1pPr algn="r">
              <a:defRPr sz="1200"/>
            </a:lvl1pPr>
          </a:lstStyle>
          <a:p>
            <a:fld id="{55359974-2238-4B04-95B4-870C4CE73FBC}" type="slidenum">
              <a:rPr lang="fr-FR" smtClean="0"/>
              <a:t>‹N°›</a:t>
            </a:fld>
            <a:endParaRPr lang="fr-FR"/>
          </a:p>
        </p:txBody>
      </p:sp>
    </p:spTree>
    <p:extLst>
      <p:ext uri="{BB962C8B-B14F-4D97-AF65-F5344CB8AC3E}">
        <p14:creationId xmlns:p14="http://schemas.microsoft.com/office/powerpoint/2010/main" val="13104547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4271274" cy="341064"/>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5583232" y="0"/>
            <a:ext cx="4271274" cy="341064"/>
          </a:xfrm>
          <a:prstGeom prst="rect">
            <a:avLst/>
          </a:prstGeom>
        </p:spPr>
        <p:txBody>
          <a:bodyPr vert="horz" lIns="91440" tIns="45720" rIns="91440" bIns="45720" rtlCol="0"/>
          <a:lstStyle>
            <a:lvl1pPr algn="r">
              <a:defRPr sz="1200"/>
            </a:lvl1pPr>
          </a:lstStyle>
          <a:p>
            <a:fld id="{55FB0847-239D-45C2-8B2A-20396E63963B}" type="datetimeFigureOut">
              <a:rPr lang="fr-FR" smtClean="0"/>
              <a:t>19/10/2022</a:t>
            </a:fld>
            <a:endParaRPr lang="fr-FR"/>
          </a:p>
        </p:txBody>
      </p:sp>
      <p:sp>
        <p:nvSpPr>
          <p:cNvPr id="4" name="Espace réservé de l'image des diapositives 3"/>
          <p:cNvSpPr>
            <a:spLocks noGrp="1" noRot="1" noChangeAspect="1"/>
          </p:cNvSpPr>
          <p:nvPr>
            <p:ph type="sldImg" idx="2"/>
          </p:nvPr>
        </p:nvSpPr>
        <p:spPr>
          <a:xfrm>
            <a:off x="2890838" y="850900"/>
            <a:ext cx="4075112" cy="229235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985679" y="3271381"/>
            <a:ext cx="7885430" cy="2676584"/>
          </a:xfrm>
          <a:prstGeom prst="rect">
            <a:avLst/>
          </a:prstGeom>
        </p:spPr>
        <p:txBody>
          <a:bodyPr vert="horz" lIns="91440" tIns="45720" rIns="91440" bIns="45720" rtlCol="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6456613"/>
            <a:ext cx="4271274" cy="341063"/>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5583232" y="6456613"/>
            <a:ext cx="4271274" cy="341063"/>
          </a:xfrm>
          <a:prstGeom prst="rect">
            <a:avLst/>
          </a:prstGeom>
        </p:spPr>
        <p:txBody>
          <a:bodyPr vert="horz" lIns="91440" tIns="45720" rIns="91440" bIns="45720" rtlCol="0" anchor="b"/>
          <a:lstStyle>
            <a:lvl1pPr algn="r">
              <a:defRPr sz="1200"/>
            </a:lvl1pPr>
          </a:lstStyle>
          <a:p>
            <a:fld id="{F1E9BB8B-18A5-4908-A7D6-E60038F7F26D}" type="slidenum">
              <a:rPr lang="fr-FR" smtClean="0"/>
              <a:t>‹N°›</a:t>
            </a:fld>
            <a:endParaRPr lang="fr-FR"/>
          </a:p>
        </p:txBody>
      </p:sp>
    </p:spTree>
    <p:extLst>
      <p:ext uri="{BB962C8B-B14F-4D97-AF65-F5344CB8AC3E}">
        <p14:creationId xmlns:p14="http://schemas.microsoft.com/office/powerpoint/2010/main" val="29710537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smtClean="0"/>
              <a:t>Partie filmée :</a:t>
            </a:r>
          </a:p>
          <a:p>
            <a:r>
              <a:rPr lang="fr-FR" dirty="0" smtClean="0"/>
              <a:t>Bonjour,</a:t>
            </a:r>
          </a:p>
          <a:p>
            <a:r>
              <a:rPr lang="fr-FR" dirty="0" smtClean="0"/>
              <a:t>Le</a:t>
            </a:r>
            <a:r>
              <a:rPr lang="fr-FR" baseline="0" dirty="0" smtClean="0"/>
              <a:t> changement climatique est une réalité au niveau mondial mais aussi dans notre région BFC</a:t>
            </a:r>
            <a:endParaRPr lang="fr-FR" baseline="0" dirty="0"/>
          </a:p>
          <a:p>
            <a:r>
              <a:rPr lang="fr-FR" baseline="0" dirty="0" smtClean="0"/>
              <a:t>De nombreux scientifiques l’ont démontré et tout un ensemble de signes l’attestent, comme l’accélération des cycles de la végétation ou encore la remontée de certaines espèces vers le Nord.</a:t>
            </a:r>
          </a:p>
          <a:p>
            <a:r>
              <a:rPr lang="fr-FR" baseline="0" dirty="0" smtClean="0"/>
              <a:t>Comment se caractérise ce changement climatique en BFC? Et avec quelles conséquences pour la ressource en eau?</a:t>
            </a:r>
          </a:p>
          <a:p>
            <a:r>
              <a:rPr lang="fr-FR" baseline="0" dirty="0" smtClean="0"/>
              <a:t>Des travaux de recherche récents nous renseigne sur ces questions. Les chercheurs ont exploré le passé et l’avenir et nous livrent certaines certitudes et aussi quelques incertitudes. Le diaporama ci-après en est la synthèse.</a:t>
            </a:r>
          </a:p>
          <a:p>
            <a:endParaRPr lang="fr-FR" baseline="0" dirty="0" smtClean="0"/>
          </a:p>
          <a:p>
            <a:r>
              <a:rPr lang="fr-FR" baseline="0" dirty="0" smtClean="0"/>
              <a:t>Titre du diapo</a:t>
            </a:r>
          </a:p>
        </p:txBody>
      </p:sp>
      <p:sp>
        <p:nvSpPr>
          <p:cNvPr id="4" name="Espace réservé du numéro de diapositive 3"/>
          <p:cNvSpPr>
            <a:spLocks noGrp="1"/>
          </p:cNvSpPr>
          <p:nvPr>
            <p:ph type="sldNum" sz="quarter" idx="10"/>
          </p:nvPr>
        </p:nvSpPr>
        <p:spPr/>
        <p:txBody>
          <a:bodyPr/>
          <a:lstStyle/>
          <a:p>
            <a:fld id="{F1E9BB8B-18A5-4908-A7D6-E60038F7F26D}" type="slidenum">
              <a:rPr lang="fr-FR" smtClean="0"/>
              <a:t>1</a:t>
            </a:fld>
            <a:endParaRPr lang="fr-FR"/>
          </a:p>
        </p:txBody>
      </p:sp>
    </p:spTree>
    <p:extLst>
      <p:ext uri="{BB962C8B-B14F-4D97-AF65-F5344CB8AC3E}">
        <p14:creationId xmlns:p14="http://schemas.microsoft.com/office/powerpoint/2010/main" val="33869415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15963" indent="-274638">
              <a:defRPr>
                <a:solidFill>
                  <a:schemeClr val="tx1"/>
                </a:solidFill>
                <a:latin typeface="Arial" panose="020B0604020202020204" pitchFamily="34" charset="0"/>
              </a:defRPr>
            </a:lvl2pPr>
            <a:lvl3pPr marL="1101725" indent="-219075">
              <a:defRPr>
                <a:solidFill>
                  <a:schemeClr val="tx1"/>
                </a:solidFill>
                <a:latin typeface="Arial" panose="020B0604020202020204" pitchFamily="34" charset="0"/>
              </a:defRPr>
            </a:lvl3pPr>
            <a:lvl4pPr marL="1543050" indent="-219075">
              <a:defRPr>
                <a:solidFill>
                  <a:schemeClr val="tx1"/>
                </a:solidFill>
                <a:latin typeface="Arial" panose="020B0604020202020204" pitchFamily="34" charset="0"/>
              </a:defRPr>
            </a:lvl4pPr>
            <a:lvl5pPr marL="1984375" indent="-219075">
              <a:defRPr>
                <a:solidFill>
                  <a:schemeClr val="tx1"/>
                </a:solidFill>
                <a:latin typeface="Arial" panose="020B0604020202020204" pitchFamily="34" charset="0"/>
              </a:defRPr>
            </a:lvl5pPr>
            <a:lvl6pPr marL="2441575" indent="-219075" eaLnBrk="0" fontAlgn="base" hangingPunct="0">
              <a:spcBef>
                <a:spcPct val="0"/>
              </a:spcBef>
              <a:spcAft>
                <a:spcPct val="0"/>
              </a:spcAft>
              <a:defRPr>
                <a:solidFill>
                  <a:schemeClr val="tx1"/>
                </a:solidFill>
                <a:latin typeface="Arial" panose="020B0604020202020204" pitchFamily="34" charset="0"/>
              </a:defRPr>
            </a:lvl6pPr>
            <a:lvl7pPr marL="2898775" indent="-219075" eaLnBrk="0" fontAlgn="base" hangingPunct="0">
              <a:spcBef>
                <a:spcPct val="0"/>
              </a:spcBef>
              <a:spcAft>
                <a:spcPct val="0"/>
              </a:spcAft>
              <a:defRPr>
                <a:solidFill>
                  <a:schemeClr val="tx1"/>
                </a:solidFill>
                <a:latin typeface="Arial" panose="020B0604020202020204" pitchFamily="34" charset="0"/>
              </a:defRPr>
            </a:lvl7pPr>
            <a:lvl8pPr marL="3355975" indent="-219075" eaLnBrk="0" fontAlgn="base" hangingPunct="0">
              <a:spcBef>
                <a:spcPct val="0"/>
              </a:spcBef>
              <a:spcAft>
                <a:spcPct val="0"/>
              </a:spcAft>
              <a:defRPr>
                <a:solidFill>
                  <a:schemeClr val="tx1"/>
                </a:solidFill>
                <a:latin typeface="Arial" panose="020B0604020202020204" pitchFamily="34" charset="0"/>
              </a:defRPr>
            </a:lvl8pPr>
            <a:lvl9pPr marL="3813175" indent="-219075" eaLnBrk="0" fontAlgn="base" hangingPunct="0">
              <a:spcBef>
                <a:spcPct val="0"/>
              </a:spcBef>
              <a:spcAft>
                <a:spcPct val="0"/>
              </a:spcAft>
              <a:defRPr>
                <a:solidFill>
                  <a:schemeClr val="tx1"/>
                </a:solidFill>
                <a:latin typeface="Arial" panose="020B0604020202020204" pitchFamily="34" charset="0"/>
              </a:defRPr>
            </a:lvl9pPr>
          </a:lstStyle>
          <a:p>
            <a:fld id="{97792FB5-95BF-4E49-AD64-E9E94C7C1CA2}" type="slidenum">
              <a:rPr lang="fr-FR" altLang="fr-FR" smtClean="0"/>
              <a:pPr/>
              <a:t>2</a:t>
            </a:fld>
            <a:endParaRPr lang="fr-FR" altLang="fr-FR" smtClean="0"/>
          </a:p>
        </p:txBody>
      </p:sp>
      <p:sp>
        <p:nvSpPr>
          <p:cNvPr id="184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fr-FR" altLang="fr-FR" dirty="0" smtClean="0">
                <a:latin typeface="Arial" panose="020B0604020202020204" pitchFamily="34" charset="0"/>
              </a:rPr>
              <a:t>Tout d’abord d’où</a:t>
            </a:r>
            <a:r>
              <a:rPr lang="fr-FR" altLang="fr-FR" baseline="0" dirty="0" smtClean="0">
                <a:latin typeface="Arial" panose="020B0604020202020204" pitchFamily="34" charset="0"/>
              </a:rPr>
              <a:t> nous viennent ces connaissances sur le CC en BFC ?</a:t>
            </a:r>
          </a:p>
          <a:p>
            <a:pPr eaLnBrk="1" hangingPunct="1"/>
            <a:r>
              <a:rPr lang="fr-FR" altLang="fr-FR" baseline="0" dirty="0" smtClean="0">
                <a:latin typeface="Arial" panose="020B0604020202020204" pitchFamily="34" charset="0"/>
              </a:rPr>
              <a:t>Car la plupart des travaux sur le changement climatique se font à l’échelle mondiale ou nationale.</a:t>
            </a:r>
          </a:p>
          <a:p>
            <a:pPr eaLnBrk="1" hangingPunct="1"/>
            <a:r>
              <a:rPr lang="fr-FR" altLang="fr-FR" baseline="0" dirty="0" smtClean="0">
                <a:latin typeface="Arial" panose="020B0604020202020204" pitchFamily="34" charset="0"/>
              </a:rPr>
              <a:t>Nous avons principalement bénéficié de 2 études :</a:t>
            </a:r>
          </a:p>
          <a:p>
            <a:pPr marL="171450" indent="-171450" eaLnBrk="1" hangingPunct="1">
              <a:buFontTx/>
              <a:buChar char="-"/>
            </a:pPr>
            <a:r>
              <a:rPr lang="fr-FR" altLang="fr-FR" dirty="0" smtClean="0">
                <a:latin typeface="Arial" panose="020B0604020202020204" pitchFamily="34" charset="0"/>
              </a:rPr>
              <a:t>Une sur la FC, réalisée par </a:t>
            </a:r>
            <a:r>
              <a:rPr lang="fr-FR" altLang="fr-FR" dirty="0" err="1" smtClean="0">
                <a:latin typeface="Arial" panose="020B0604020202020204" pitchFamily="34" charset="0"/>
              </a:rPr>
              <a:t>MétéoFrance</a:t>
            </a:r>
            <a:r>
              <a:rPr lang="fr-FR" altLang="fr-FR" baseline="0" dirty="0" smtClean="0">
                <a:latin typeface="Arial" panose="020B0604020202020204" pitchFamily="34" charset="0"/>
              </a:rPr>
              <a:t> en 2010 pour le Conseil économique et social de FC</a:t>
            </a:r>
          </a:p>
          <a:p>
            <a:pPr marL="171450" indent="-171450" eaLnBrk="1" hangingPunct="1">
              <a:buFontTx/>
              <a:buChar char="-"/>
            </a:pPr>
            <a:r>
              <a:rPr lang="fr-FR" altLang="fr-FR" baseline="0" dirty="0" smtClean="0">
                <a:latin typeface="Arial" panose="020B0604020202020204" pitchFamily="34" charset="0"/>
              </a:rPr>
              <a:t>Une sur la B, réalisée de 2013 à 2016 par un collectif de chercheurs dans le cadre du projet de recherche-action HYCCARE, poursuivis par une thèse. </a:t>
            </a:r>
          </a:p>
          <a:p>
            <a:pPr marL="0" indent="0" eaLnBrk="1" hangingPunct="1">
              <a:buFontTx/>
              <a:buNone/>
            </a:pPr>
            <a:r>
              <a:rPr lang="fr-FR" altLang="fr-FR" baseline="0" dirty="0" smtClean="0">
                <a:latin typeface="Arial" panose="020B0604020202020204" pitchFamily="34" charset="0"/>
              </a:rPr>
              <a:t>= hydrologie, cc, </a:t>
            </a:r>
            <a:r>
              <a:rPr lang="fr-FR" altLang="fr-FR" baseline="0" dirty="0" err="1" smtClean="0">
                <a:latin typeface="Arial" panose="020B0604020202020204" pitchFamily="34" charset="0"/>
              </a:rPr>
              <a:t>adapt</a:t>
            </a:r>
            <a:r>
              <a:rPr lang="fr-FR" altLang="fr-FR" baseline="0" dirty="0" smtClean="0">
                <a:latin typeface="Arial" panose="020B0604020202020204" pitchFamily="34" charset="0"/>
              </a:rPr>
              <a:t>, ressource en eau . Il a mobilisé 6 </a:t>
            </a:r>
            <a:r>
              <a:rPr lang="fr-FR" altLang="fr-FR" baseline="0" dirty="0" err="1" smtClean="0">
                <a:latin typeface="Arial" panose="020B0604020202020204" pitchFamily="34" charset="0"/>
              </a:rPr>
              <a:t>org</a:t>
            </a:r>
            <a:r>
              <a:rPr lang="fr-FR" altLang="fr-FR" baseline="0" dirty="0" smtClean="0">
                <a:latin typeface="Arial" panose="020B0604020202020204" pitchFamily="34" charset="0"/>
              </a:rPr>
              <a:t> de rechercher et  de 20p. Reconnu au niveau national</a:t>
            </a:r>
          </a:p>
        </p:txBody>
      </p:sp>
    </p:spTree>
    <p:extLst>
      <p:ext uri="{BB962C8B-B14F-4D97-AF65-F5344CB8AC3E}">
        <p14:creationId xmlns:p14="http://schemas.microsoft.com/office/powerpoint/2010/main" val="20367546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15963" indent="-274638">
              <a:defRPr>
                <a:solidFill>
                  <a:schemeClr val="tx1"/>
                </a:solidFill>
                <a:latin typeface="Arial" panose="020B0604020202020204" pitchFamily="34" charset="0"/>
              </a:defRPr>
            </a:lvl2pPr>
            <a:lvl3pPr marL="1101725" indent="-219075">
              <a:defRPr>
                <a:solidFill>
                  <a:schemeClr val="tx1"/>
                </a:solidFill>
                <a:latin typeface="Arial" panose="020B0604020202020204" pitchFamily="34" charset="0"/>
              </a:defRPr>
            </a:lvl3pPr>
            <a:lvl4pPr marL="1543050" indent="-219075">
              <a:defRPr>
                <a:solidFill>
                  <a:schemeClr val="tx1"/>
                </a:solidFill>
                <a:latin typeface="Arial" panose="020B0604020202020204" pitchFamily="34" charset="0"/>
              </a:defRPr>
            </a:lvl4pPr>
            <a:lvl5pPr marL="1984375" indent="-219075">
              <a:defRPr>
                <a:solidFill>
                  <a:schemeClr val="tx1"/>
                </a:solidFill>
                <a:latin typeface="Arial" panose="020B0604020202020204" pitchFamily="34" charset="0"/>
              </a:defRPr>
            </a:lvl5pPr>
            <a:lvl6pPr marL="2441575" indent="-219075" eaLnBrk="0" fontAlgn="base" hangingPunct="0">
              <a:spcBef>
                <a:spcPct val="0"/>
              </a:spcBef>
              <a:spcAft>
                <a:spcPct val="0"/>
              </a:spcAft>
              <a:defRPr>
                <a:solidFill>
                  <a:schemeClr val="tx1"/>
                </a:solidFill>
                <a:latin typeface="Arial" panose="020B0604020202020204" pitchFamily="34" charset="0"/>
              </a:defRPr>
            </a:lvl6pPr>
            <a:lvl7pPr marL="2898775" indent="-219075" eaLnBrk="0" fontAlgn="base" hangingPunct="0">
              <a:spcBef>
                <a:spcPct val="0"/>
              </a:spcBef>
              <a:spcAft>
                <a:spcPct val="0"/>
              </a:spcAft>
              <a:defRPr>
                <a:solidFill>
                  <a:schemeClr val="tx1"/>
                </a:solidFill>
                <a:latin typeface="Arial" panose="020B0604020202020204" pitchFamily="34" charset="0"/>
              </a:defRPr>
            </a:lvl7pPr>
            <a:lvl8pPr marL="3355975" indent="-219075" eaLnBrk="0" fontAlgn="base" hangingPunct="0">
              <a:spcBef>
                <a:spcPct val="0"/>
              </a:spcBef>
              <a:spcAft>
                <a:spcPct val="0"/>
              </a:spcAft>
              <a:defRPr>
                <a:solidFill>
                  <a:schemeClr val="tx1"/>
                </a:solidFill>
                <a:latin typeface="Arial" panose="020B0604020202020204" pitchFamily="34" charset="0"/>
              </a:defRPr>
            </a:lvl8pPr>
            <a:lvl9pPr marL="3813175" indent="-219075" eaLnBrk="0" fontAlgn="base" hangingPunct="0">
              <a:spcBef>
                <a:spcPct val="0"/>
              </a:spcBef>
              <a:spcAft>
                <a:spcPct val="0"/>
              </a:spcAft>
              <a:defRPr>
                <a:solidFill>
                  <a:schemeClr val="tx1"/>
                </a:solidFill>
                <a:latin typeface="Arial" panose="020B0604020202020204" pitchFamily="34" charset="0"/>
              </a:defRPr>
            </a:lvl9pPr>
          </a:lstStyle>
          <a:p>
            <a:fld id="{F7FA11DE-C2A6-40FD-8D13-43CE75307AE7}" type="slidenum">
              <a:rPr lang="fr-FR" altLang="fr-FR" smtClean="0"/>
              <a:pPr/>
              <a:t>3</a:t>
            </a:fld>
            <a:endParaRPr lang="fr-FR" altLang="fr-FR" smtClean="0"/>
          </a:p>
        </p:txBody>
      </p:sp>
      <p:sp>
        <p:nvSpPr>
          <p:cNvPr id="245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80" name="Rectangle 3"/>
          <p:cNvSpPr>
            <a:spLocks noGrp="1" noChangeArrowheads="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eaLnBrk="1" hangingPunct="1">
              <a:defRPr/>
            </a:pPr>
            <a:r>
              <a:rPr lang="fr-FR" altLang="fr-FR" sz="1600" dirty="0" smtClean="0">
                <a:latin typeface="Arial" panose="020B0604020202020204" pitchFamily="34" charset="0"/>
              </a:rPr>
              <a:t>Concernant l’étude sur la CF,</a:t>
            </a:r>
            <a:r>
              <a:rPr lang="fr-FR" altLang="fr-FR" sz="1600" baseline="0" dirty="0" smtClean="0">
                <a:latin typeface="Arial" panose="020B0604020202020204" pitchFamily="34" charset="0"/>
              </a:rPr>
              <a:t> il s’agit à la fois d’une analyse des évolutions de températures passées et de simulations à plusieurs horizons (2030; 2050,2080) selon plusieurs scénarii du GIEC.</a:t>
            </a:r>
          </a:p>
          <a:p>
            <a:pPr eaLnBrk="1" hangingPunct="1">
              <a:defRPr/>
            </a:pPr>
            <a:r>
              <a:rPr lang="fr-FR" altLang="fr-FR" sz="1600" baseline="0" dirty="0" smtClean="0">
                <a:latin typeface="Arial" panose="020B0604020202020204" pitchFamily="34" charset="0"/>
              </a:rPr>
              <a:t>L’impact sur la ressource en eau n’a pas été abordé dans ce cadre.</a:t>
            </a:r>
            <a:endParaRPr lang="fr-FR" altLang="fr-FR" sz="1600" dirty="0" smtClean="0">
              <a:latin typeface="Arial" panose="020B0604020202020204" pitchFamily="34" charset="0"/>
            </a:endParaRPr>
          </a:p>
        </p:txBody>
      </p:sp>
    </p:spTree>
    <p:extLst>
      <p:ext uri="{BB962C8B-B14F-4D97-AF65-F5344CB8AC3E}">
        <p14:creationId xmlns:p14="http://schemas.microsoft.com/office/powerpoint/2010/main" val="38246676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15963" indent="-274638">
              <a:defRPr>
                <a:solidFill>
                  <a:schemeClr val="tx1"/>
                </a:solidFill>
                <a:latin typeface="Arial" panose="020B0604020202020204" pitchFamily="34" charset="0"/>
              </a:defRPr>
            </a:lvl2pPr>
            <a:lvl3pPr marL="1101725" indent="-219075">
              <a:defRPr>
                <a:solidFill>
                  <a:schemeClr val="tx1"/>
                </a:solidFill>
                <a:latin typeface="Arial" panose="020B0604020202020204" pitchFamily="34" charset="0"/>
              </a:defRPr>
            </a:lvl3pPr>
            <a:lvl4pPr marL="1543050" indent="-219075">
              <a:defRPr>
                <a:solidFill>
                  <a:schemeClr val="tx1"/>
                </a:solidFill>
                <a:latin typeface="Arial" panose="020B0604020202020204" pitchFamily="34" charset="0"/>
              </a:defRPr>
            </a:lvl4pPr>
            <a:lvl5pPr marL="1984375" indent="-219075">
              <a:defRPr>
                <a:solidFill>
                  <a:schemeClr val="tx1"/>
                </a:solidFill>
                <a:latin typeface="Arial" panose="020B0604020202020204" pitchFamily="34" charset="0"/>
              </a:defRPr>
            </a:lvl5pPr>
            <a:lvl6pPr marL="2441575" indent="-219075" eaLnBrk="0" fontAlgn="base" hangingPunct="0">
              <a:spcBef>
                <a:spcPct val="0"/>
              </a:spcBef>
              <a:spcAft>
                <a:spcPct val="0"/>
              </a:spcAft>
              <a:defRPr>
                <a:solidFill>
                  <a:schemeClr val="tx1"/>
                </a:solidFill>
                <a:latin typeface="Arial" panose="020B0604020202020204" pitchFamily="34" charset="0"/>
              </a:defRPr>
            </a:lvl6pPr>
            <a:lvl7pPr marL="2898775" indent="-219075" eaLnBrk="0" fontAlgn="base" hangingPunct="0">
              <a:spcBef>
                <a:spcPct val="0"/>
              </a:spcBef>
              <a:spcAft>
                <a:spcPct val="0"/>
              </a:spcAft>
              <a:defRPr>
                <a:solidFill>
                  <a:schemeClr val="tx1"/>
                </a:solidFill>
                <a:latin typeface="Arial" panose="020B0604020202020204" pitchFamily="34" charset="0"/>
              </a:defRPr>
            </a:lvl7pPr>
            <a:lvl8pPr marL="3355975" indent="-219075" eaLnBrk="0" fontAlgn="base" hangingPunct="0">
              <a:spcBef>
                <a:spcPct val="0"/>
              </a:spcBef>
              <a:spcAft>
                <a:spcPct val="0"/>
              </a:spcAft>
              <a:defRPr>
                <a:solidFill>
                  <a:schemeClr val="tx1"/>
                </a:solidFill>
                <a:latin typeface="Arial" panose="020B0604020202020204" pitchFamily="34" charset="0"/>
              </a:defRPr>
            </a:lvl8pPr>
            <a:lvl9pPr marL="3813175" indent="-219075" eaLnBrk="0" fontAlgn="base" hangingPunct="0">
              <a:spcBef>
                <a:spcPct val="0"/>
              </a:spcBef>
              <a:spcAft>
                <a:spcPct val="0"/>
              </a:spcAft>
              <a:defRPr>
                <a:solidFill>
                  <a:schemeClr val="tx1"/>
                </a:solidFill>
                <a:latin typeface="Arial" panose="020B0604020202020204" pitchFamily="34" charset="0"/>
              </a:defRPr>
            </a:lvl9pPr>
          </a:lstStyle>
          <a:p>
            <a:fld id="{F7FA11DE-C2A6-40FD-8D13-43CE75307AE7}" type="slidenum">
              <a:rPr lang="fr-FR" altLang="fr-FR" smtClean="0"/>
              <a:pPr/>
              <a:t>4</a:t>
            </a:fld>
            <a:endParaRPr lang="fr-FR" altLang="fr-FR" smtClean="0"/>
          </a:p>
        </p:txBody>
      </p:sp>
      <p:sp>
        <p:nvSpPr>
          <p:cNvPr id="245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80" name="Rectangle 3"/>
          <p:cNvSpPr>
            <a:spLocks noGrp="1" noChangeArrowheads="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eaLnBrk="1" hangingPunct="1">
              <a:defRPr/>
            </a:pPr>
            <a:r>
              <a:rPr lang="fr-FR" altLang="fr-FR" sz="1600" dirty="0" smtClean="0">
                <a:latin typeface="Arial" panose="020B0604020202020204" pitchFamily="34" charset="0"/>
              </a:rPr>
              <a:t>Concernant</a:t>
            </a:r>
            <a:r>
              <a:rPr lang="fr-FR" altLang="fr-FR" sz="1600" baseline="0" dirty="0" smtClean="0">
                <a:latin typeface="Arial" panose="020B0604020202020204" pitchFamily="34" charset="0"/>
              </a:rPr>
              <a:t> le projet HYCCARE, là aussi les chercheurs ont travaillé à la fois sur l’analyse du passé et on fait des simulations mais cette fois en continu jusqu’en 2100 et pour un seul scénario. </a:t>
            </a:r>
          </a:p>
          <a:p>
            <a:pPr eaLnBrk="1" hangingPunct="1">
              <a:defRPr/>
            </a:pPr>
            <a:r>
              <a:rPr lang="fr-FR" altLang="fr-FR" sz="1600" dirty="0" smtClean="0">
                <a:latin typeface="Arial" panose="020B0604020202020204" pitchFamily="34" charset="0"/>
              </a:rPr>
              <a:t>Ils</a:t>
            </a:r>
            <a:r>
              <a:rPr lang="fr-FR" altLang="fr-FR" sz="1600" baseline="0" dirty="0" smtClean="0">
                <a:latin typeface="Arial" panose="020B0604020202020204" pitchFamily="34" charset="0"/>
              </a:rPr>
              <a:t> ont travaillé </a:t>
            </a:r>
            <a:r>
              <a:rPr lang="fr-FR" altLang="fr-FR" sz="1600" baseline="0" dirty="0" err="1" smtClean="0">
                <a:latin typeface="Arial" panose="020B0604020202020204" pitchFamily="34" charset="0"/>
              </a:rPr>
              <a:t>auss</a:t>
            </a:r>
            <a:r>
              <a:rPr lang="fr-FR" altLang="fr-FR" sz="1600" baseline="0" dirty="0" smtClean="0">
                <a:latin typeface="Arial" panose="020B0604020202020204" pitchFamily="34" charset="0"/>
              </a:rPr>
              <a:t> sur le cc, en particulier les évolutions de température</a:t>
            </a:r>
          </a:p>
          <a:p>
            <a:pPr eaLnBrk="1" hangingPunct="1">
              <a:defRPr/>
            </a:pPr>
            <a:r>
              <a:rPr lang="fr-FR" altLang="fr-FR" sz="1600" baseline="0" dirty="0" smtClean="0">
                <a:latin typeface="Arial" panose="020B0604020202020204" pitchFamily="34" charset="0"/>
              </a:rPr>
              <a:t>Mais ils ont aussi regardé l’évolution de la ressource en eau de 13 bassins versants et l’évolution de la réserve utile en eau des sols au sein de 3 </a:t>
            </a:r>
            <a:r>
              <a:rPr lang="fr-FR" altLang="fr-FR" sz="1600" baseline="0" dirty="0" err="1" smtClean="0">
                <a:latin typeface="Arial" panose="020B0604020202020204" pitchFamily="34" charset="0"/>
              </a:rPr>
              <a:t>bv</a:t>
            </a:r>
            <a:endParaRPr lang="fr-FR" altLang="fr-FR" sz="1600" dirty="0" smtClean="0">
              <a:latin typeface="Arial" panose="020B0604020202020204" pitchFamily="34" charset="0"/>
            </a:endParaRPr>
          </a:p>
        </p:txBody>
      </p:sp>
    </p:spTree>
    <p:extLst>
      <p:ext uri="{BB962C8B-B14F-4D97-AF65-F5344CB8AC3E}">
        <p14:creationId xmlns:p14="http://schemas.microsoft.com/office/powerpoint/2010/main" val="42611697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ce réservé de l'image des diapositives 1"/>
          <p:cNvSpPr>
            <a:spLocks noGrp="1" noRot="1" noChangeAspect="1" noTextEdit="1"/>
          </p:cNvSpPr>
          <p:nvPr>
            <p:ph type="sldImg"/>
          </p:nvPr>
        </p:nvSpPr>
        <p:spPr bwMode="auto">
          <a:xfrm>
            <a:off x="2647950" y="823913"/>
            <a:ext cx="3954463" cy="22256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Espace réservé des commentaires 2"/>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lvl="1">
              <a:lnSpc>
                <a:spcPct val="114000"/>
              </a:lnSpc>
              <a:spcBef>
                <a:spcPts val="576"/>
              </a:spcBef>
              <a:defRPr/>
            </a:pPr>
            <a:r>
              <a:rPr lang="fr-FR" altLang="fr-FR" sz="1500" dirty="0" smtClean="0">
                <a:solidFill>
                  <a:schemeClr val="accent1">
                    <a:lumMod val="50000"/>
                  </a:schemeClr>
                </a:solidFill>
                <a:sym typeface="Wingdings" panose="05000000000000000000" pitchFamily="2" charset="2"/>
              </a:rPr>
              <a:t>Alors</a:t>
            </a:r>
            <a:r>
              <a:rPr lang="fr-FR" altLang="fr-FR" sz="1500" baseline="0" dirty="0" smtClean="0">
                <a:solidFill>
                  <a:schemeClr val="accent1">
                    <a:lumMod val="50000"/>
                  </a:schemeClr>
                </a:solidFill>
                <a:sym typeface="Wingdings" panose="05000000000000000000" pitchFamily="2" charset="2"/>
              </a:rPr>
              <a:t> que nous disent ces travaux ? Tout d’abord, l’analyse du passé nous offre quelques résultats marquants et certains : </a:t>
            </a:r>
          </a:p>
          <a:p>
            <a:pPr lvl="1">
              <a:lnSpc>
                <a:spcPct val="114000"/>
              </a:lnSpc>
              <a:spcBef>
                <a:spcPts val="576"/>
              </a:spcBef>
              <a:defRPr/>
            </a:pPr>
            <a:r>
              <a:rPr lang="fr-FR" altLang="fr-FR" sz="1500" baseline="0" dirty="0" smtClean="0">
                <a:solidFill>
                  <a:schemeClr val="accent1">
                    <a:lumMod val="50000"/>
                  </a:schemeClr>
                </a:solidFill>
                <a:sym typeface="Wingdings" panose="05000000000000000000" pitchFamily="2" charset="2"/>
              </a:rPr>
              <a:t>- le changement climatique est déjà en cours en BFC</a:t>
            </a:r>
          </a:p>
          <a:p>
            <a:pPr lvl="1">
              <a:lnSpc>
                <a:spcPct val="114000"/>
              </a:lnSpc>
              <a:spcBef>
                <a:spcPts val="576"/>
              </a:spcBef>
              <a:defRPr/>
            </a:pPr>
            <a:r>
              <a:rPr lang="fr-FR" altLang="fr-FR" sz="1500" baseline="0" dirty="0" smtClean="0">
                <a:solidFill>
                  <a:schemeClr val="accent1">
                    <a:lumMod val="50000"/>
                  </a:schemeClr>
                </a:solidFill>
                <a:sym typeface="Wingdings" panose="05000000000000000000" pitchFamily="2" charset="2"/>
              </a:rPr>
              <a:t>- Il se caractérise par une hausse des températures moyennes de plus de 1°C depuis les années 1987-1988, où nous avons connu une rupture qui nous a fait passé d’un climat à un autre. C’est ce que mettent en avant les chercheurs d’HYCCARE, mais cette rupture ce retrouve partout en France et même en Europe de l’ouest.</a:t>
            </a:r>
            <a:endParaRPr lang="fr-FR" altLang="fr-FR" sz="1500" dirty="0">
              <a:solidFill>
                <a:schemeClr val="accent1">
                  <a:lumMod val="50000"/>
                </a:schemeClr>
              </a:solidFill>
              <a:sym typeface="Wingdings" panose="05000000000000000000" pitchFamily="2" charset="2"/>
            </a:endParaRPr>
          </a:p>
        </p:txBody>
      </p:sp>
      <p:sp>
        <p:nvSpPr>
          <p:cNvPr id="32772"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13826" indent="-274549">
              <a:defRPr>
                <a:solidFill>
                  <a:schemeClr val="tx1"/>
                </a:solidFill>
                <a:latin typeface="Arial" panose="020B0604020202020204" pitchFamily="34" charset="0"/>
              </a:defRPr>
            </a:lvl2pPr>
            <a:lvl3pPr marL="1098194" indent="-219639">
              <a:defRPr>
                <a:solidFill>
                  <a:schemeClr val="tx1"/>
                </a:solidFill>
                <a:latin typeface="Arial" panose="020B0604020202020204" pitchFamily="34" charset="0"/>
              </a:defRPr>
            </a:lvl3pPr>
            <a:lvl4pPr marL="1537472" indent="-219639">
              <a:defRPr>
                <a:solidFill>
                  <a:schemeClr val="tx1"/>
                </a:solidFill>
                <a:latin typeface="Arial" panose="020B0604020202020204" pitchFamily="34" charset="0"/>
              </a:defRPr>
            </a:lvl4pPr>
            <a:lvl5pPr marL="1976750" indent="-219639">
              <a:defRPr>
                <a:solidFill>
                  <a:schemeClr val="tx1"/>
                </a:solidFill>
                <a:latin typeface="Arial" panose="020B0604020202020204" pitchFamily="34" charset="0"/>
              </a:defRPr>
            </a:lvl5pPr>
            <a:lvl6pPr marL="2416028" indent="-219639" eaLnBrk="0" fontAlgn="base" hangingPunct="0">
              <a:spcBef>
                <a:spcPct val="0"/>
              </a:spcBef>
              <a:spcAft>
                <a:spcPct val="0"/>
              </a:spcAft>
              <a:defRPr>
                <a:solidFill>
                  <a:schemeClr val="tx1"/>
                </a:solidFill>
                <a:latin typeface="Arial" panose="020B0604020202020204" pitchFamily="34" charset="0"/>
              </a:defRPr>
            </a:lvl6pPr>
            <a:lvl7pPr marL="2855305" indent="-219639" eaLnBrk="0" fontAlgn="base" hangingPunct="0">
              <a:spcBef>
                <a:spcPct val="0"/>
              </a:spcBef>
              <a:spcAft>
                <a:spcPct val="0"/>
              </a:spcAft>
              <a:defRPr>
                <a:solidFill>
                  <a:schemeClr val="tx1"/>
                </a:solidFill>
                <a:latin typeface="Arial" panose="020B0604020202020204" pitchFamily="34" charset="0"/>
              </a:defRPr>
            </a:lvl7pPr>
            <a:lvl8pPr marL="3294583" indent="-219639" eaLnBrk="0" fontAlgn="base" hangingPunct="0">
              <a:spcBef>
                <a:spcPct val="0"/>
              </a:spcBef>
              <a:spcAft>
                <a:spcPct val="0"/>
              </a:spcAft>
              <a:defRPr>
                <a:solidFill>
                  <a:schemeClr val="tx1"/>
                </a:solidFill>
                <a:latin typeface="Arial" panose="020B0604020202020204" pitchFamily="34" charset="0"/>
              </a:defRPr>
            </a:lvl8pPr>
            <a:lvl9pPr marL="3733861" indent="-219639" eaLnBrk="0" fontAlgn="base" hangingPunct="0">
              <a:spcBef>
                <a:spcPct val="0"/>
              </a:spcBef>
              <a:spcAft>
                <a:spcPct val="0"/>
              </a:spcAft>
              <a:defRPr>
                <a:solidFill>
                  <a:schemeClr val="tx1"/>
                </a:solidFill>
                <a:latin typeface="Arial" panose="020B0604020202020204" pitchFamily="34" charset="0"/>
              </a:defRPr>
            </a:lvl9pPr>
          </a:lstStyle>
          <a:p>
            <a:pPr defTabSz="878556">
              <a:defRPr/>
            </a:pPr>
            <a:fld id="{981C103A-8C0A-459F-AAC2-541190622DA7}" type="slidenum">
              <a:rPr lang="fr-FR" altLang="fr-FR">
                <a:solidFill>
                  <a:prstClr val="black"/>
                </a:solidFill>
              </a:rPr>
              <a:pPr defTabSz="878556">
                <a:defRPr/>
              </a:pPr>
              <a:t>5</a:t>
            </a:fld>
            <a:endParaRPr lang="fr-FR" altLang="fr-FR">
              <a:solidFill>
                <a:prstClr val="black"/>
              </a:solidFill>
            </a:endParaRPr>
          </a:p>
        </p:txBody>
      </p:sp>
    </p:spTree>
    <p:extLst>
      <p:ext uri="{BB962C8B-B14F-4D97-AF65-F5344CB8AC3E}">
        <p14:creationId xmlns:p14="http://schemas.microsoft.com/office/powerpoint/2010/main" val="39429254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ce réservé de l'image des diapositives 1"/>
          <p:cNvSpPr>
            <a:spLocks noGrp="1" noRot="1" noChangeAspect="1" noTextEdit="1"/>
          </p:cNvSpPr>
          <p:nvPr>
            <p:ph type="sldImg"/>
          </p:nvPr>
        </p:nvSpPr>
        <p:spPr bwMode="auto">
          <a:xfrm>
            <a:off x="2647950" y="823913"/>
            <a:ext cx="3954463" cy="22256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Espace réservé des commentaires 2"/>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lvl="1">
              <a:lnSpc>
                <a:spcPct val="114000"/>
              </a:lnSpc>
              <a:spcBef>
                <a:spcPts val="576"/>
              </a:spcBef>
              <a:defRPr/>
            </a:pPr>
            <a:r>
              <a:rPr lang="fr-FR" altLang="fr-FR" sz="1500" dirty="0" smtClean="0">
                <a:solidFill>
                  <a:schemeClr val="accent1">
                    <a:lumMod val="50000"/>
                  </a:schemeClr>
                </a:solidFill>
                <a:sym typeface="Wingdings" panose="05000000000000000000" pitchFamily="2" charset="2"/>
              </a:rPr>
              <a:t>Petite précision</a:t>
            </a:r>
            <a:r>
              <a:rPr lang="fr-FR" altLang="fr-FR" sz="1500" baseline="0" dirty="0" smtClean="0">
                <a:solidFill>
                  <a:schemeClr val="accent1">
                    <a:lumMod val="50000"/>
                  </a:schemeClr>
                </a:solidFill>
                <a:sym typeface="Wingdings" panose="05000000000000000000" pitchFamily="2" charset="2"/>
              </a:rPr>
              <a:t> qui a son importance : une hausse de la température de 1°C correspond au déplacement du climat de 180km vers le nord ou de 150m en altitude</a:t>
            </a:r>
          </a:p>
          <a:p>
            <a:pPr lvl="1">
              <a:lnSpc>
                <a:spcPct val="114000"/>
              </a:lnSpc>
              <a:spcBef>
                <a:spcPts val="576"/>
              </a:spcBef>
              <a:defRPr/>
            </a:pPr>
            <a:r>
              <a:rPr lang="fr-FR" altLang="fr-FR" sz="1500" baseline="0" dirty="0" smtClean="0">
                <a:solidFill>
                  <a:schemeClr val="accent1">
                    <a:lumMod val="50000"/>
                  </a:schemeClr>
                </a:solidFill>
                <a:sym typeface="Wingdings" panose="05000000000000000000" pitchFamily="2" charset="2"/>
              </a:rPr>
              <a:t>Aussi l’étude de </a:t>
            </a:r>
            <a:r>
              <a:rPr lang="fr-FR" altLang="fr-FR" sz="1500" baseline="0" dirty="0" err="1" smtClean="0">
                <a:solidFill>
                  <a:schemeClr val="accent1">
                    <a:lumMod val="50000"/>
                  </a:schemeClr>
                </a:solidFill>
                <a:sym typeface="Wingdings" panose="05000000000000000000" pitchFamily="2" charset="2"/>
              </a:rPr>
              <a:t>météofrance</a:t>
            </a:r>
            <a:r>
              <a:rPr lang="fr-FR" altLang="fr-FR" sz="1500" baseline="0" dirty="0" smtClean="0">
                <a:solidFill>
                  <a:schemeClr val="accent1">
                    <a:lumMod val="50000"/>
                  </a:schemeClr>
                </a:solidFill>
                <a:sym typeface="Wingdings" panose="05000000000000000000" pitchFamily="2" charset="2"/>
              </a:rPr>
              <a:t> met en avant le fait que les températures moyennes à </a:t>
            </a:r>
            <a:r>
              <a:rPr lang="fr-FR" altLang="fr-FR" sz="1500" baseline="0" dirty="0" err="1" smtClean="0">
                <a:solidFill>
                  <a:schemeClr val="accent1">
                    <a:lumMod val="50000"/>
                  </a:schemeClr>
                </a:solidFill>
                <a:sym typeface="Wingdings" panose="05000000000000000000" pitchFamily="2" charset="2"/>
              </a:rPr>
              <a:t>besançon</a:t>
            </a:r>
            <a:r>
              <a:rPr lang="fr-FR" altLang="fr-FR" sz="1500" baseline="0" dirty="0" smtClean="0">
                <a:solidFill>
                  <a:schemeClr val="accent1">
                    <a:lumMod val="50000"/>
                  </a:schemeClr>
                </a:solidFill>
                <a:sym typeface="Wingdings" panose="05000000000000000000" pitchFamily="2" charset="2"/>
              </a:rPr>
              <a:t> se rapprochent de celles de </a:t>
            </a:r>
            <a:r>
              <a:rPr lang="fr-FR" altLang="fr-FR" sz="1500" baseline="0" dirty="0" err="1" smtClean="0">
                <a:solidFill>
                  <a:schemeClr val="accent1">
                    <a:lumMod val="50000"/>
                  </a:schemeClr>
                </a:solidFill>
                <a:sym typeface="Wingdings" panose="05000000000000000000" pitchFamily="2" charset="2"/>
              </a:rPr>
              <a:t>lyon</a:t>
            </a:r>
            <a:r>
              <a:rPr lang="fr-FR" altLang="fr-FR" sz="1500" baseline="0" dirty="0" smtClean="0">
                <a:solidFill>
                  <a:schemeClr val="accent1">
                    <a:lumMod val="50000"/>
                  </a:schemeClr>
                </a:solidFill>
                <a:sym typeface="Wingdings" panose="05000000000000000000" pitchFamily="2" charset="2"/>
              </a:rPr>
              <a:t> au début du siècle</a:t>
            </a:r>
            <a:endParaRPr lang="fr-FR" altLang="fr-FR" sz="1500" dirty="0">
              <a:solidFill>
                <a:schemeClr val="accent1">
                  <a:lumMod val="50000"/>
                </a:schemeClr>
              </a:solidFill>
              <a:sym typeface="Wingdings" panose="05000000000000000000" pitchFamily="2" charset="2"/>
            </a:endParaRPr>
          </a:p>
        </p:txBody>
      </p:sp>
      <p:sp>
        <p:nvSpPr>
          <p:cNvPr id="32772"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13826" indent="-274549">
              <a:defRPr>
                <a:solidFill>
                  <a:schemeClr val="tx1"/>
                </a:solidFill>
                <a:latin typeface="Arial" panose="020B0604020202020204" pitchFamily="34" charset="0"/>
              </a:defRPr>
            </a:lvl2pPr>
            <a:lvl3pPr marL="1098194" indent="-219639">
              <a:defRPr>
                <a:solidFill>
                  <a:schemeClr val="tx1"/>
                </a:solidFill>
                <a:latin typeface="Arial" panose="020B0604020202020204" pitchFamily="34" charset="0"/>
              </a:defRPr>
            </a:lvl3pPr>
            <a:lvl4pPr marL="1537472" indent="-219639">
              <a:defRPr>
                <a:solidFill>
                  <a:schemeClr val="tx1"/>
                </a:solidFill>
                <a:latin typeface="Arial" panose="020B0604020202020204" pitchFamily="34" charset="0"/>
              </a:defRPr>
            </a:lvl4pPr>
            <a:lvl5pPr marL="1976750" indent="-219639">
              <a:defRPr>
                <a:solidFill>
                  <a:schemeClr val="tx1"/>
                </a:solidFill>
                <a:latin typeface="Arial" panose="020B0604020202020204" pitchFamily="34" charset="0"/>
              </a:defRPr>
            </a:lvl5pPr>
            <a:lvl6pPr marL="2416028" indent="-219639" eaLnBrk="0" fontAlgn="base" hangingPunct="0">
              <a:spcBef>
                <a:spcPct val="0"/>
              </a:spcBef>
              <a:spcAft>
                <a:spcPct val="0"/>
              </a:spcAft>
              <a:defRPr>
                <a:solidFill>
                  <a:schemeClr val="tx1"/>
                </a:solidFill>
                <a:latin typeface="Arial" panose="020B0604020202020204" pitchFamily="34" charset="0"/>
              </a:defRPr>
            </a:lvl6pPr>
            <a:lvl7pPr marL="2855305" indent="-219639" eaLnBrk="0" fontAlgn="base" hangingPunct="0">
              <a:spcBef>
                <a:spcPct val="0"/>
              </a:spcBef>
              <a:spcAft>
                <a:spcPct val="0"/>
              </a:spcAft>
              <a:defRPr>
                <a:solidFill>
                  <a:schemeClr val="tx1"/>
                </a:solidFill>
                <a:latin typeface="Arial" panose="020B0604020202020204" pitchFamily="34" charset="0"/>
              </a:defRPr>
            </a:lvl7pPr>
            <a:lvl8pPr marL="3294583" indent="-219639" eaLnBrk="0" fontAlgn="base" hangingPunct="0">
              <a:spcBef>
                <a:spcPct val="0"/>
              </a:spcBef>
              <a:spcAft>
                <a:spcPct val="0"/>
              </a:spcAft>
              <a:defRPr>
                <a:solidFill>
                  <a:schemeClr val="tx1"/>
                </a:solidFill>
                <a:latin typeface="Arial" panose="020B0604020202020204" pitchFamily="34" charset="0"/>
              </a:defRPr>
            </a:lvl8pPr>
            <a:lvl9pPr marL="3733861" indent="-219639" eaLnBrk="0" fontAlgn="base" hangingPunct="0">
              <a:spcBef>
                <a:spcPct val="0"/>
              </a:spcBef>
              <a:spcAft>
                <a:spcPct val="0"/>
              </a:spcAft>
              <a:defRPr>
                <a:solidFill>
                  <a:schemeClr val="tx1"/>
                </a:solidFill>
                <a:latin typeface="Arial" panose="020B0604020202020204" pitchFamily="34" charset="0"/>
              </a:defRPr>
            </a:lvl9pPr>
          </a:lstStyle>
          <a:p>
            <a:pPr defTabSz="878556">
              <a:defRPr/>
            </a:pPr>
            <a:fld id="{981C103A-8C0A-459F-AAC2-541190622DA7}" type="slidenum">
              <a:rPr lang="fr-FR" altLang="fr-FR">
                <a:solidFill>
                  <a:prstClr val="black"/>
                </a:solidFill>
              </a:rPr>
              <a:pPr defTabSz="878556">
                <a:defRPr/>
              </a:pPr>
              <a:t>6</a:t>
            </a:fld>
            <a:endParaRPr lang="fr-FR" altLang="fr-FR">
              <a:solidFill>
                <a:prstClr val="black"/>
              </a:solidFill>
            </a:endParaRPr>
          </a:p>
        </p:txBody>
      </p:sp>
    </p:spTree>
    <p:extLst>
      <p:ext uri="{BB962C8B-B14F-4D97-AF65-F5344CB8AC3E}">
        <p14:creationId xmlns:p14="http://schemas.microsoft.com/office/powerpoint/2010/main" val="21914435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ce réservé de l'image des diapositives 1"/>
          <p:cNvSpPr>
            <a:spLocks noGrp="1" noRot="1" noChangeAspect="1" noTextEdit="1"/>
          </p:cNvSpPr>
          <p:nvPr>
            <p:ph type="sldImg"/>
          </p:nvPr>
        </p:nvSpPr>
        <p:spPr bwMode="auto">
          <a:xfrm>
            <a:off x="2647950" y="823913"/>
            <a:ext cx="3954463" cy="22256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Espace réservé des commentaires 2"/>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lvl="1">
              <a:lnSpc>
                <a:spcPct val="114000"/>
              </a:lnSpc>
              <a:spcBef>
                <a:spcPts val="576"/>
              </a:spcBef>
              <a:defRPr/>
            </a:pPr>
            <a:r>
              <a:rPr lang="fr-FR" altLang="fr-FR" sz="1500" dirty="0" smtClean="0">
                <a:solidFill>
                  <a:schemeClr val="accent1">
                    <a:lumMod val="50000"/>
                  </a:schemeClr>
                </a:solidFill>
                <a:sym typeface="Wingdings" panose="05000000000000000000" pitchFamily="2" charset="2"/>
              </a:rPr>
              <a:t>Autre enseignement, c’est que le réchauffement</a:t>
            </a:r>
            <a:r>
              <a:rPr lang="fr-FR" altLang="fr-FR" sz="1500" baseline="0" dirty="0" smtClean="0">
                <a:solidFill>
                  <a:schemeClr val="accent1">
                    <a:lumMod val="50000"/>
                  </a:schemeClr>
                </a:solidFill>
                <a:sym typeface="Wingdings" panose="05000000000000000000" pitchFamily="2" charset="2"/>
              </a:rPr>
              <a:t> se manifeste différemment selon les saisons :</a:t>
            </a:r>
          </a:p>
          <a:p>
            <a:pPr marL="742950" lvl="1" indent="-285750">
              <a:lnSpc>
                <a:spcPct val="114000"/>
              </a:lnSpc>
              <a:spcBef>
                <a:spcPts val="576"/>
              </a:spcBef>
              <a:buFontTx/>
              <a:buChar char="-"/>
              <a:defRPr/>
            </a:pPr>
            <a:r>
              <a:rPr lang="fr-FR" altLang="fr-FR" sz="1500" baseline="0" dirty="0" smtClean="0">
                <a:solidFill>
                  <a:schemeClr val="accent1">
                    <a:lumMod val="50000"/>
                  </a:schemeClr>
                </a:solidFill>
                <a:sym typeface="Wingdings" panose="05000000000000000000" pitchFamily="2" charset="2"/>
              </a:rPr>
              <a:t>Au printemps-été, ce sont surtout les maximales qui augmentent, d’où une augmentation du nombre de jours chauds</a:t>
            </a:r>
          </a:p>
          <a:p>
            <a:pPr marL="742950" lvl="1" indent="-285750">
              <a:lnSpc>
                <a:spcPct val="114000"/>
              </a:lnSpc>
              <a:spcBef>
                <a:spcPts val="576"/>
              </a:spcBef>
              <a:buFontTx/>
              <a:buChar char="-"/>
              <a:defRPr/>
            </a:pPr>
            <a:r>
              <a:rPr lang="fr-FR" altLang="fr-FR" sz="1500" baseline="0" dirty="0" smtClean="0">
                <a:solidFill>
                  <a:schemeClr val="accent1">
                    <a:lumMod val="50000"/>
                  </a:schemeClr>
                </a:solidFill>
                <a:sym typeface="Wingdings" panose="05000000000000000000" pitchFamily="2" charset="2"/>
              </a:rPr>
              <a:t>A l’automne-hiver, les minimales se réchauffent plus vite que les maximales, d’où une forte diminution du nombre de jours de gel</a:t>
            </a:r>
          </a:p>
          <a:p>
            <a:pPr marL="457200" lvl="1" indent="0">
              <a:lnSpc>
                <a:spcPct val="114000"/>
              </a:lnSpc>
              <a:spcBef>
                <a:spcPts val="576"/>
              </a:spcBef>
              <a:buFontTx/>
              <a:buNone/>
              <a:defRPr/>
            </a:pPr>
            <a:r>
              <a:rPr lang="fr-FR" altLang="fr-FR" sz="1500" baseline="0" dirty="0" smtClean="0">
                <a:solidFill>
                  <a:schemeClr val="accent1">
                    <a:lumMod val="50000"/>
                  </a:schemeClr>
                </a:solidFill>
                <a:sym typeface="Wingdings" panose="05000000000000000000" pitchFamily="2" charset="2"/>
              </a:rPr>
              <a:t>Enfin sur les précipitations, le signal est très faible, très brouillé par la variabilité interannuelle : il semble que la quantité totale de pluie évolue peu mais que la saisonnalité change. C’est-à-dire que les hivers semblent un peu plus arrosés et les étés un peu plus secs.</a:t>
            </a:r>
            <a:endParaRPr lang="fr-FR" altLang="fr-FR" sz="1500" dirty="0">
              <a:solidFill>
                <a:schemeClr val="accent1">
                  <a:lumMod val="50000"/>
                </a:schemeClr>
              </a:solidFill>
              <a:sym typeface="Wingdings" panose="05000000000000000000" pitchFamily="2" charset="2"/>
            </a:endParaRPr>
          </a:p>
        </p:txBody>
      </p:sp>
      <p:sp>
        <p:nvSpPr>
          <p:cNvPr id="32772"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13826" indent="-274549">
              <a:defRPr>
                <a:solidFill>
                  <a:schemeClr val="tx1"/>
                </a:solidFill>
                <a:latin typeface="Arial" panose="020B0604020202020204" pitchFamily="34" charset="0"/>
              </a:defRPr>
            </a:lvl2pPr>
            <a:lvl3pPr marL="1098194" indent="-219639">
              <a:defRPr>
                <a:solidFill>
                  <a:schemeClr val="tx1"/>
                </a:solidFill>
                <a:latin typeface="Arial" panose="020B0604020202020204" pitchFamily="34" charset="0"/>
              </a:defRPr>
            </a:lvl3pPr>
            <a:lvl4pPr marL="1537472" indent="-219639">
              <a:defRPr>
                <a:solidFill>
                  <a:schemeClr val="tx1"/>
                </a:solidFill>
                <a:latin typeface="Arial" panose="020B0604020202020204" pitchFamily="34" charset="0"/>
              </a:defRPr>
            </a:lvl4pPr>
            <a:lvl5pPr marL="1976750" indent="-219639">
              <a:defRPr>
                <a:solidFill>
                  <a:schemeClr val="tx1"/>
                </a:solidFill>
                <a:latin typeface="Arial" panose="020B0604020202020204" pitchFamily="34" charset="0"/>
              </a:defRPr>
            </a:lvl5pPr>
            <a:lvl6pPr marL="2416028" indent="-219639" eaLnBrk="0" fontAlgn="base" hangingPunct="0">
              <a:spcBef>
                <a:spcPct val="0"/>
              </a:spcBef>
              <a:spcAft>
                <a:spcPct val="0"/>
              </a:spcAft>
              <a:defRPr>
                <a:solidFill>
                  <a:schemeClr val="tx1"/>
                </a:solidFill>
                <a:latin typeface="Arial" panose="020B0604020202020204" pitchFamily="34" charset="0"/>
              </a:defRPr>
            </a:lvl6pPr>
            <a:lvl7pPr marL="2855305" indent="-219639" eaLnBrk="0" fontAlgn="base" hangingPunct="0">
              <a:spcBef>
                <a:spcPct val="0"/>
              </a:spcBef>
              <a:spcAft>
                <a:spcPct val="0"/>
              </a:spcAft>
              <a:defRPr>
                <a:solidFill>
                  <a:schemeClr val="tx1"/>
                </a:solidFill>
                <a:latin typeface="Arial" panose="020B0604020202020204" pitchFamily="34" charset="0"/>
              </a:defRPr>
            </a:lvl7pPr>
            <a:lvl8pPr marL="3294583" indent="-219639" eaLnBrk="0" fontAlgn="base" hangingPunct="0">
              <a:spcBef>
                <a:spcPct val="0"/>
              </a:spcBef>
              <a:spcAft>
                <a:spcPct val="0"/>
              </a:spcAft>
              <a:defRPr>
                <a:solidFill>
                  <a:schemeClr val="tx1"/>
                </a:solidFill>
                <a:latin typeface="Arial" panose="020B0604020202020204" pitchFamily="34" charset="0"/>
              </a:defRPr>
            </a:lvl8pPr>
            <a:lvl9pPr marL="3733861" indent="-219639" eaLnBrk="0" fontAlgn="base" hangingPunct="0">
              <a:spcBef>
                <a:spcPct val="0"/>
              </a:spcBef>
              <a:spcAft>
                <a:spcPct val="0"/>
              </a:spcAft>
              <a:defRPr>
                <a:solidFill>
                  <a:schemeClr val="tx1"/>
                </a:solidFill>
                <a:latin typeface="Arial" panose="020B0604020202020204" pitchFamily="34" charset="0"/>
              </a:defRPr>
            </a:lvl9pPr>
          </a:lstStyle>
          <a:p>
            <a:pPr defTabSz="878556">
              <a:defRPr/>
            </a:pPr>
            <a:fld id="{981C103A-8C0A-459F-AAC2-541190622DA7}" type="slidenum">
              <a:rPr lang="fr-FR" altLang="fr-FR">
                <a:solidFill>
                  <a:prstClr val="black"/>
                </a:solidFill>
              </a:rPr>
              <a:pPr defTabSz="878556">
                <a:defRPr/>
              </a:pPr>
              <a:t>7</a:t>
            </a:fld>
            <a:endParaRPr lang="fr-FR" altLang="fr-FR">
              <a:solidFill>
                <a:prstClr val="black"/>
              </a:solidFill>
            </a:endParaRPr>
          </a:p>
        </p:txBody>
      </p:sp>
    </p:spTree>
    <p:extLst>
      <p:ext uri="{BB962C8B-B14F-4D97-AF65-F5344CB8AC3E}">
        <p14:creationId xmlns:p14="http://schemas.microsoft.com/office/powerpoint/2010/main" val="42342408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Espace réservé des commentaires 2"/>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lvl="1" eaLnBrk="1" hangingPunct="1">
              <a:lnSpc>
                <a:spcPct val="114000"/>
              </a:lnSpc>
              <a:spcBef>
                <a:spcPts val="600"/>
              </a:spcBef>
              <a:buFont typeface="Wingdings" panose="05000000000000000000" pitchFamily="2" charset="2"/>
              <a:buNone/>
              <a:defRPr/>
            </a:pPr>
            <a:r>
              <a:rPr lang="fr-FR" altLang="fr-FR" sz="2000" dirty="0" smtClean="0">
                <a:solidFill>
                  <a:schemeClr val="accent1">
                    <a:lumMod val="50000"/>
                  </a:schemeClr>
                </a:solidFill>
                <a:sym typeface="Wingdings" panose="05000000000000000000" pitchFamily="2" charset="2"/>
              </a:rPr>
              <a:t>Et demain? Que donnent les simulations?</a:t>
            </a:r>
          </a:p>
          <a:p>
            <a:pPr lvl="1" eaLnBrk="1" hangingPunct="1">
              <a:lnSpc>
                <a:spcPct val="114000"/>
              </a:lnSpc>
              <a:spcBef>
                <a:spcPts val="600"/>
              </a:spcBef>
              <a:buFont typeface="Wingdings" panose="05000000000000000000" pitchFamily="2" charset="2"/>
              <a:buNone/>
              <a:defRPr/>
            </a:pPr>
            <a:r>
              <a:rPr lang="fr-FR" altLang="fr-FR" sz="2000" dirty="0" smtClean="0">
                <a:solidFill>
                  <a:schemeClr val="accent1">
                    <a:lumMod val="50000"/>
                  </a:schemeClr>
                </a:solidFill>
                <a:sym typeface="Wingdings" panose="05000000000000000000" pitchFamily="2" charset="2"/>
              </a:rPr>
              <a:t>Là</a:t>
            </a:r>
            <a:r>
              <a:rPr lang="fr-FR" altLang="fr-FR" sz="2000" baseline="0" dirty="0" smtClean="0">
                <a:solidFill>
                  <a:schemeClr val="accent1">
                    <a:lumMod val="50000"/>
                  </a:schemeClr>
                </a:solidFill>
                <a:sym typeface="Wingdings" panose="05000000000000000000" pitchFamily="2" charset="2"/>
              </a:rPr>
              <a:t> encore une certitude : le réchauffement va se poursuivre, mais son ampleur dépend fortement des </a:t>
            </a:r>
            <a:r>
              <a:rPr lang="fr-FR" altLang="fr-FR" sz="2000" baseline="0" dirty="0" err="1" smtClean="0">
                <a:solidFill>
                  <a:schemeClr val="accent1">
                    <a:lumMod val="50000"/>
                  </a:schemeClr>
                </a:solidFill>
                <a:sym typeface="Wingdings" panose="05000000000000000000" pitchFamily="2" charset="2"/>
              </a:rPr>
              <a:t>poltiques</a:t>
            </a:r>
            <a:r>
              <a:rPr lang="fr-FR" altLang="fr-FR" sz="2000" baseline="0" dirty="0" smtClean="0">
                <a:solidFill>
                  <a:schemeClr val="accent1">
                    <a:lumMod val="50000"/>
                  </a:schemeClr>
                </a:solidFill>
                <a:sym typeface="Wingdings" panose="05000000000000000000" pitchFamily="2" charset="2"/>
              </a:rPr>
              <a:t> d’</a:t>
            </a:r>
            <a:r>
              <a:rPr lang="fr-FR" altLang="fr-FR" sz="2000" baseline="0" dirty="0" err="1" smtClean="0">
                <a:solidFill>
                  <a:schemeClr val="accent1">
                    <a:lumMod val="50000"/>
                  </a:schemeClr>
                </a:solidFill>
                <a:sym typeface="Wingdings" panose="05000000000000000000" pitchFamily="2" charset="2"/>
              </a:rPr>
              <a:t>attenuation</a:t>
            </a:r>
            <a:r>
              <a:rPr lang="fr-FR" altLang="fr-FR" sz="2000" baseline="0" dirty="0" smtClean="0">
                <a:solidFill>
                  <a:schemeClr val="accent1">
                    <a:lumMod val="50000"/>
                  </a:schemeClr>
                </a:solidFill>
                <a:sym typeface="Wingdings" panose="05000000000000000000" pitchFamily="2" charset="2"/>
              </a:rPr>
              <a:t> des gaz à effet de serre mises en place aujourd’hui et demain. </a:t>
            </a:r>
          </a:p>
          <a:p>
            <a:pPr lvl="1" eaLnBrk="1" hangingPunct="1">
              <a:lnSpc>
                <a:spcPct val="114000"/>
              </a:lnSpc>
              <a:spcBef>
                <a:spcPts val="600"/>
              </a:spcBef>
              <a:buFont typeface="Wingdings" panose="05000000000000000000" pitchFamily="2" charset="2"/>
              <a:buNone/>
              <a:defRPr/>
            </a:pPr>
            <a:r>
              <a:rPr lang="fr-FR" altLang="fr-FR" sz="2000" baseline="0" dirty="0" smtClean="0">
                <a:solidFill>
                  <a:schemeClr val="accent1">
                    <a:lumMod val="50000"/>
                  </a:schemeClr>
                </a:solidFill>
                <a:sym typeface="Wingdings" panose="05000000000000000000" pitchFamily="2" charset="2"/>
              </a:rPr>
              <a:t>Pour les précipitations, on resterait sur la même tendance que le passé avec une modification de la saisonnalité des pluies et non des quantités totales. Cette évolution serait surtout perceptible sur la 2</a:t>
            </a:r>
            <a:r>
              <a:rPr lang="fr-FR" altLang="fr-FR" sz="2000" baseline="30000" dirty="0" smtClean="0">
                <a:solidFill>
                  <a:schemeClr val="accent1">
                    <a:lumMod val="50000"/>
                  </a:schemeClr>
                </a:solidFill>
                <a:sym typeface="Wingdings" panose="05000000000000000000" pitchFamily="2" charset="2"/>
              </a:rPr>
              <a:t>e</a:t>
            </a:r>
            <a:r>
              <a:rPr lang="fr-FR" altLang="fr-FR" sz="2000" baseline="0" dirty="0" smtClean="0">
                <a:solidFill>
                  <a:schemeClr val="accent1">
                    <a:lumMod val="50000"/>
                  </a:schemeClr>
                </a:solidFill>
                <a:sym typeface="Wingdings" panose="05000000000000000000" pitchFamily="2" charset="2"/>
              </a:rPr>
              <a:t> moitié du siècle.</a:t>
            </a:r>
            <a:endParaRPr lang="fr-FR" altLang="fr-FR" sz="2000" dirty="0" smtClean="0">
              <a:solidFill>
                <a:schemeClr val="accent1">
                  <a:lumMod val="50000"/>
                </a:schemeClr>
              </a:solidFill>
              <a:sym typeface="Wingdings" panose="05000000000000000000" pitchFamily="2" charset="2"/>
            </a:endParaRPr>
          </a:p>
        </p:txBody>
      </p:sp>
      <p:sp>
        <p:nvSpPr>
          <p:cNvPr id="36868"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DF5D0FC8-D283-44B5-9602-32E6F7B9A94B}" type="slidenum">
              <a:rPr lang="fr-FR" altLang="fr-FR" smtClean="0"/>
              <a:pPr/>
              <a:t>8</a:t>
            </a:fld>
            <a:endParaRPr lang="fr-FR" altLang="fr-FR" smtClean="0"/>
          </a:p>
        </p:txBody>
      </p:sp>
    </p:spTree>
    <p:extLst>
      <p:ext uri="{BB962C8B-B14F-4D97-AF65-F5344CB8AC3E}">
        <p14:creationId xmlns:p14="http://schemas.microsoft.com/office/powerpoint/2010/main" val="40634076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15963" indent="-274638">
              <a:defRPr>
                <a:solidFill>
                  <a:schemeClr val="tx1"/>
                </a:solidFill>
                <a:latin typeface="Arial" panose="020B0604020202020204" pitchFamily="34" charset="0"/>
              </a:defRPr>
            </a:lvl2pPr>
            <a:lvl3pPr marL="1101725" indent="-219075">
              <a:defRPr>
                <a:solidFill>
                  <a:schemeClr val="tx1"/>
                </a:solidFill>
                <a:latin typeface="Arial" panose="020B0604020202020204" pitchFamily="34" charset="0"/>
              </a:defRPr>
            </a:lvl3pPr>
            <a:lvl4pPr marL="1543050" indent="-219075">
              <a:defRPr>
                <a:solidFill>
                  <a:schemeClr val="tx1"/>
                </a:solidFill>
                <a:latin typeface="Arial" panose="020B0604020202020204" pitchFamily="34" charset="0"/>
              </a:defRPr>
            </a:lvl4pPr>
            <a:lvl5pPr marL="1984375" indent="-219075">
              <a:defRPr>
                <a:solidFill>
                  <a:schemeClr val="tx1"/>
                </a:solidFill>
                <a:latin typeface="Arial" panose="020B0604020202020204" pitchFamily="34" charset="0"/>
              </a:defRPr>
            </a:lvl5pPr>
            <a:lvl6pPr marL="2441575" indent="-219075" eaLnBrk="0" fontAlgn="base" hangingPunct="0">
              <a:spcBef>
                <a:spcPct val="0"/>
              </a:spcBef>
              <a:spcAft>
                <a:spcPct val="0"/>
              </a:spcAft>
              <a:defRPr>
                <a:solidFill>
                  <a:schemeClr val="tx1"/>
                </a:solidFill>
                <a:latin typeface="Arial" panose="020B0604020202020204" pitchFamily="34" charset="0"/>
              </a:defRPr>
            </a:lvl6pPr>
            <a:lvl7pPr marL="2898775" indent="-219075" eaLnBrk="0" fontAlgn="base" hangingPunct="0">
              <a:spcBef>
                <a:spcPct val="0"/>
              </a:spcBef>
              <a:spcAft>
                <a:spcPct val="0"/>
              </a:spcAft>
              <a:defRPr>
                <a:solidFill>
                  <a:schemeClr val="tx1"/>
                </a:solidFill>
                <a:latin typeface="Arial" panose="020B0604020202020204" pitchFamily="34" charset="0"/>
              </a:defRPr>
            </a:lvl7pPr>
            <a:lvl8pPr marL="3355975" indent="-219075" eaLnBrk="0" fontAlgn="base" hangingPunct="0">
              <a:spcBef>
                <a:spcPct val="0"/>
              </a:spcBef>
              <a:spcAft>
                <a:spcPct val="0"/>
              </a:spcAft>
              <a:defRPr>
                <a:solidFill>
                  <a:schemeClr val="tx1"/>
                </a:solidFill>
                <a:latin typeface="Arial" panose="020B0604020202020204" pitchFamily="34" charset="0"/>
              </a:defRPr>
            </a:lvl8pPr>
            <a:lvl9pPr marL="3813175" indent="-219075" eaLnBrk="0" fontAlgn="base" hangingPunct="0">
              <a:spcBef>
                <a:spcPct val="0"/>
              </a:spcBef>
              <a:spcAft>
                <a:spcPct val="0"/>
              </a:spcAft>
              <a:defRPr>
                <a:solidFill>
                  <a:schemeClr val="tx1"/>
                </a:solidFill>
                <a:latin typeface="Arial" panose="020B0604020202020204" pitchFamily="34" charset="0"/>
              </a:defRPr>
            </a:lvl9pPr>
          </a:lstStyle>
          <a:p>
            <a:fld id="{F7FA11DE-C2A6-40FD-8D13-43CE75307AE7}" type="slidenum">
              <a:rPr lang="fr-FR" altLang="fr-FR" smtClean="0"/>
              <a:pPr/>
              <a:t>9</a:t>
            </a:fld>
            <a:endParaRPr lang="fr-FR" altLang="fr-FR" smtClean="0"/>
          </a:p>
        </p:txBody>
      </p:sp>
      <p:sp>
        <p:nvSpPr>
          <p:cNvPr id="245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80" name="Rectangle 3"/>
          <p:cNvSpPr>
            <a:spLocks noGrp="1" noChangeArrowheads="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eaLnBrk="1" hangingPunct="1">
              <a:defRPr/>
            </a:pPr>
            <a:r>
              <a:rPr lang="fr-FR" altLang="fr-FR" sz="1600" dirty="0" smtClean="0">
                <a:latin typeface="Arial" panose="020B0604020202020204" pitchFamily="34" charset="0"/>
              </a:rPr>
              <a:t>Pour illustrer</a:t>
            </a:r>
            <a:r>
              <a:rPr lang="fr-FR" altLang="fr-FR" sz="1600" baseline="0" dirty="0" smtClean="0">
                <a:latin typeface="Arial" panose="020B0604020202020204" pitchFamily="34" charset="0"/>
              </a:rPr>
              <a:t> ces résultats, voici un extrait d’une interview d’Yves Richard, un climatologue qui a participé au projet HYCCARE.</a:t>
            </a:r>
          </a:p>
          <a:p>
            <a:pPr eaLnBrk="1" hangingPunct="1">
              <a:defRPr/>
            </a:pPr>
            <a:r>
              <a:rPr lang="fr-FR" altLang="fr-FR" sz="1600" baseline="0" dirty="0" smtClean="0">
                <a:latin typeface="Arial" panose="020B0604020202020204" pitchFamily="34" charset="0"/>
              </a:rPr>
              <a:t>-&gt; inclure la vidéo</a:t>
            </a:r>
            <a:endParaRPr lang="fr-FR" altLang="fr-FR" sz="1600" dirty="0" smtClean="0">
              <a:latin typeface="Arial" panose="020B0604020202020204" pitchFamily="34" charset="0"/>
            </a:endParaRPr>
          </a:p>
        </p:txBody>
      </p:sp>
    </p:spTree>
    <p:extLst>
      <p:ext uri="{BB962C8B-B14F-4D97-AF65-F5344CB8AC3E}">
        <p14:creationId xmlns:p14="http://schemas.microsoft.com/office/powerpoint/2010/main" val="31137633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Espace réservé des commentaires 2"/>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lvl="1" eaLnBrk="1" hangingPunct="1">
              <a:lnSpc>
                <a:spcPct val="114000"/>
              </a:lnSpc>
              <a:spcBef>
                <a:spcPts val="600"/>
              </a:spcBef>
              <a:buFont typeface="Wingdings" panose="05000000000000000000" pitchFamily="2" charset="2"/>
              <a:buNone/>
              <a:defRPr/>
            </a:pPr>
            <a:r>
              <a:rPr lang="fr-FR" altLang="fr-FR" sz="1600" dirty="0" smtClean="0">
                <a:solidFill>
                  <a:schemeClr val="accent1">
                    <a:lumMod val="50000"/>
                  </a:schemeClr>
                </a:solidFill>
                <a:sym typeface="Wingdings" panose="05000000000000000000" pitchFamily="2" charset="2"/>
              </a:rPr>
              <a:t>Concernant la ressource en eau, qui a été traitée uniquement</a:t>
            </a:r>
            <a:r>
              <a:rPr lang="fr-FR" altLang="fr-FR" sz="1600" baseline="0" dirty="0" smtClean="0">
                <a:solidFill>
                  <a:schemeClr val="accent1">
                    <a:lumMod val="50000"/>
                  </a:schemeClr>
                </a:solidFill>
                <a:sym typeface="Wingdings" panose="05000000000000000000" pitchFamily="2" charset="2"/>
              </a:rPr>
              <a:t> côté bourguignon, le passé nous renseigne aussi </a:t>
            </a:r>
            <a:r>
              <a:rPr lang="fr-FR" altLang="fr-FR" sz="1600" baseline="0" dirty="0" err="1" smtClean="0">
                <a:solidFill>
                  <a:schemeClr val="accent1">
                    <a:lumMod val="50000"/>
                  </a:schemeClr>
                </a:solidFill>
                <a:sym typeface="Wingdings" panose="05000000000000000000" pitchFamily="2" charset="2"/>
              </a:rPr>
              <a:t>bcp</a:t>
            </a:r>
            <a:r>
              <a:rPr lang="fr-FR" altLang="fr-FR" sz="1600" baseline="0" dirty="0" smtClean="0">
                <a:solidFill>
                  <a:schemeClr val="accent1">
                    <a:lumMod val="50000"/>
                  </a:schemeClr>
                </a:solidFill>
                <a:sym typeface="Wingdings" panose="05000000000000000000" pitchFamily="2" charset="2"/>
              </a:rPr>
              <a:t> :</a:t>
            </a:r>
          </a:p>
          <a:p>
            <a:pPr marL="742950" lvl="1" indent="-285750" eaLnBrk="1" hangingPunct="1">
              <a:lnSpc>
                <a:spcPct val="114000"/>
              </a:lnSpc>
              <a:spcBef>
                <a:spcPts val="600"/>
              </a:spcBef>
              <a:buFontTx/>
              <a:buChar char="-"/>
              <a:defRPr/>
            </a:pPr>
            <a:r>
              <a:rPr lang="fr-FR" altLang="fr-FR" sz="1600" baseline="0" dirty="0" smtClean="0">
                <a:solidFill>
                  <a:schemeClr val="accent1">
                    <a:lumMod val="50000"/>
                  </a:schemeClr>
                </a:solidFill>
                <a:sym typeface="Wingdings" panose="05000000000000000000" pitchFamily="2" charset="2"/>
              </a:rPr>
              <a:t>Les débits ont diminué entre la période avant 1987-1988 et la période d’après : c’est ce que montre l’analyse de chroniques de 20 cours d’eaux de la région.</a:t>
            </a:r>
          </a:p>
          <a:p>
            <a:pPr marL="742950" lvl="1" indent="-285750" eaLnBrk="1" hangingPunct="1">
              <a:lnSpc>
                <a:spcPct val="114000"/>
              </a:lnSpc>
              <a:spcBef>
                <a:spcPts val="600"/>
              </a:spcBef>
              <a:buFontTx/>
              <a:buChar char="-"/>
              <a:defRPr/>
            </a:pPr>
            <a:r>
              <a:rPr lang="fr-FR" altLang="fr-FR" sz="1600" baseline="0" dirty="0" smtClean="0">
                <a:solidFill>
                  <a:schemeClr val="accent1">
                    <a:lumMod val="50000"/>
                  </a:schemeClr>
                </a:solidFill>
                <a:sym typeface="Wingdings" panose="05000000000000000000" pitchFamily="2" charset="2"/>
              </a:rPr>
              <a:t>Cette baisse attend presque 40% en juin, symptôme d’étiages plus précoces et plus marqués</a:t>
            </a:r>
          </a:p>
          <a:p>
            <a:pPr marL="742950" lvl="1" indent="-285750" eaLnBrk="1" hangingPunct="1">
              <a:lnSpc>
                <a:spcPct val="114000"/>
              </a:lnSpc>
              <a:spcBef>
                <a:spcPts val="600"/>
              </a:spcBef>
              <a:buFontTx/>
              <a:buChar char="-"/>
              <a:defRPr/>
            </a:pPr>
            <a:r>
              <a:rPr lang="fr-FR" altLang="fr-FR" sz="1600" baseline="0" dirty="0" smtClean="0">
                <a:solidFill>
                  <a:schemeClr val="accent1">
                    <a:lumMod val="50000"/>
                  </a:schemeClr>
                </a:solidFill>
                <a:sym typeface="Wingdings" panose="05000000000000000000" pitchFamily="2" charset="2"/>
              </a:rPr>
              <a:t>Ces tendances sont aussi vérifiées dans le reste de la France grâce à d’autres travaux de recherche comme Explore2070 par exemple.</a:t>
            </a:r>
          </a:p>
          <a:p>
            <a:pPr marL="457200" lvl="1" indent="0" eaLnBrk="1" hangingPunct="1">
              <a:lnSpc>
                <a:spcPct val="114000"/>
              </a:lnSpc>
              <a:spcBef>
                <a:spcPts val="600"/>
              </a:spcBef>
              <a:buFontTx/>
              <a:buNone/>
              <a:defRPr/>
            </a:pPr>
            <a:r>
              <a:rPr lang="fr-FR" altLang="fr-FR" sz="1600" baseline="0" dirty="0" smtClean="0">
                <a:solidFill>
                  <a:schemeClr val="accent1">
                    <a:lumMod val="50000"/>
                  </a:schemeClr>
                </a:solidFill>
                <a:sym typeface="Wingdings" panose="05000000000000000000" pitchFamily="2" charset="2"/>
              </a:rPr>
              <a:t>La baisse des débits est essentiellement expliquée par l’augmentation des températures qui induit une augmentation de l’évapotranspiration : l’eau de pluie repart plus vite sous forme gazeuse et est dons moins disponible pour recharger les nappes, lacs </a:t>
            </a:r>
            <a:r>
              <a:rPr lang="fr-FR" altLang="fr-FR" sz="1600" baseline="0" smtClean="0">
                <a:solidFill>
                  <a:schemeClr val="accent1">
                    <a:lumMod val="50000"/>
                  </a:schemeClr>
                </a:solidFill>
                <a:sym typeface="Wingdings" panose="05000000000000000000" pitchFamily="2" charset="2"/>
              </a:rPr>
              <a:t>et rivières.</a:t>
            </a:r>
            <a:endParaRPr lang="fr-FR" altLang="fr-FR" sz="1600" baseline="0" dirty="0" smtClean="0">
              <a:solidFill>
                <a:schemeClr val="accent1">
                  <a:lumMod val="50000"/>
                </a:schemeClr>
              </a:solidFill>
              <a:sym typeface="Wingdings" panose="05000000000000000000" pitchFamily="2" charset="2"/>
            </a:endParaRPr>
          </a:p>
          <a:p>
            <a:pPr marL="457200" lvl="1" indent="0" eaLnBrk="1" hangingPunct="1">
              <a:lnSpc>
                <a:spcPct val="114000"/>
              </a:lnSpc>
              <a:spcBef>
                <a:spcPts val="600"/>
              </a:spcBef>
              <a:buFontTx/>
              <a:buNone/>
              <a:defRPr/>
            </a:pPr>
            <a:r>
              <a:rPr lang="fr-FR" altLang="fr-FR" sz="1600" baseline="0" dirty="0" smtClean="0">
                <a:solidFill>
                  <a:schemeClr val="accent1">
                    <a:lumMod val="50000"/>
                  </a:schemeClr>
                </a:solidFill>
                <a:sym typeface="Wingdings" panose="05000000000000000000" pitchFamily="2" charset="2"/>
              </a:rPr>
              <a:t>La réserve en eau des sols aurait également baissé avec une diminution du nb de jrs de percolation et une augmentation du nb de jours de stress hydrique. Mais ces éléments sont préliminaires, ils sont à confirmer par d’autres études de cas car ils ne concernent que 3 </a:t>
            </a:r>
            <a:r>
              <a:rPr lang="fr-FR" altLang="fr-FR" sz="1600" baseline="0" dirty="0" err="1" smtClean="0">
                <a:solidFill>
                  <a:schemeClr val="accent1">
                    <a:lumMod val="50000"/>
                  </a:schemeClr>
                </a:solidFill>
                <a:sym typeface="Wingdings" panose="05000000000000000000" pitchFamily="2" charset="2"/>
              </a:rPr>
              <a:t>bv</a:t>
            </a:r>
            <a:r>
              <a:rPr lang="fr-FR" altLang="fr-FR" sz="1600" baseline="0" dirty="0" smtClean="0">
                <a:solidFill>
                  <a:schemeClr val="accent1">
                    <a:lumMod val="50000"/>
                  </a:schemeClr>
                </a:solidFill>
                <a:sym typeface="Wingdings" panose="05000000000000000000" pitchFamily="2" charset="2"/>
              </a:rPr>
              <a:t> sur une échelle de temps réduire.</a:t>
            </a:r>
          </a:p>
          <a:p>
            <a:pPr marL="742950" lvl="1" indent="-285750" eaLnBrk="1" hangingPunct="1">
              <a:lnSpc>
                <a:spcPct val="114000"/>
              </a:lnSpc>
              <a:spcBef>
                <a:spcPts val="600"/>
              </a:spcBef>
              <a:buFontTx/>
              <a:buChar char="-"/>
              <a:defRPr/>
            </a:pPr>
            <a:endParaRPr lang="fr-FR" altLang="fr-FR" sz="1600" dirty="0" smtClean="0">
              <a:solidFill>
                <a:schemeClr val="accent1">
                  <a:lumMod val="50000"/>
                </a:schemeClr>
              </a:solidFill>
              <a:sym typeface="Wingdings" panose="05000000000000000000" pitchFamily="2" charset="2"/>
            </a:endParaRPr>
          </a:p>
        </p:txBody>
      </p:sp>
      <p:sp>
        <p:nvSpPr>
          <p:cNvPr id="32772"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81C103A-8C0A-459F-AAC2-541190622DA7}" type="slidenum">
              <a:rPr lang="fr-FR" altLang="fr-FR" smtClean="0"/>
              <a:pPr/>
              <a:t>10</a:t>
            </a:fld>
            <a:endParaRPr lang="fr-FR" altLang="fr-FR" smtClean="0"/>
          </a:p>
        </p:txBody>
      </p:sp>
    </p:spTree>
    <p:extLst>
      <p:ext uri="{BB962C8B-B14F-4D97-AF65-F5344CB8AC3E}">
        <p14:creationId xmlns:p14="http://schemas.microsoft.com/office/powerpoint/2010/main" val="17013257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15963" indent="-274638">
              <a:defRPr>
                <a:solidFill>
                  <a:schemeClr val="tx1"/>
                </a:solidFill>
                <a:latin typeface="Arial" panose="020B0604020202020204" pitchFamily="34" charset="0"/>
              </a:defRPr>
            </a:lvl2pPr>
            <a:lvl3pPr marL="1101725" indent="-219075">
              <a:defRPr>
                <a:solidFill>
                  <a:schemeClr val="tx1"/>
                </a:solidFill>
                <a:latin typeface="Arial" panose="020B0604020202020204" pitchFamily="34" charset="0"/>
              </a:defRPr>
            </a:lvl3pPr>
            <a:lvl4pPr marL="1543050" indent="-219075">
              <a:defRPr>
                <a:solidFill>
                  <a:schemeClr val="tx1"/>
                </a:solidFill>
                <a:latin typeface="Arial" panose="020B0604020202020204" pitchFamily="34" charset="0"/>
              </a:defRPr>
            </a:lvl4pPr>
            <a:lvl5pPr marL="1984375" indent="-219075">
              <a:defRPr>
                <a:solidFill>
                  <a:schemeClr val="tx1"/>
                </a:solidFill>
                <a:latin typeface="Arial" panose="020B0604020202020204" pitchFamily="34" charset="0"/>
              </a:defRPr>
            </a:lvl5pPr>
            <a:lvl6pPr marL="2441575" indent="-219075" eaLnBrk="0" fontAlgn="base" hangingPunct="0">
              <a:spcBef>
                <a:spcPct val="0"/>
              </a:spcBef>
              <a:spcAft>
                <a:spcPct val="0"/>
              </a:spcAft>
              <a:defRPr>
                <a:solidFill>
                  <a:schemeClr val="tx1"/>
                </a:solidFill>
                <a:latin typeface="Arial" panose="020B0604020202020204" pitchFamily="34" charset="0"/>
              </a:defRPr>
            </a:lvl6pPr>
            <a:lvl7pPr marL="2898775" indent="-219075" eaLnBrk="0" fontAlgn="base" hangingPunct="0">
              <a:spcBef>
                <a:spcPct val="0"/>
              </a:spcBef>
              <a:spcAft>
                <a:spcPct val="0"/>
              </a:spcAft>
              <a:defRPr>
                <a:solidFill>
                  <a:schemeClr val="tx1"/>
                </a:solidFill>
                <a:latin typeface="Arial" panose="020B0604020202020204" pitchFamily="34" charset="0"/>
              </a:defRPr>
            </a:lvl7pPr>
            <a:lvl8pPr marL="3355975" indent="-219075" eaLnBrk="0" fontAlgn="base" hangingPunct="0">
              <a:spcBef>
                <a:spcPct val="0"/>
              </a:spcBef>
              <a:spcAft>
                <a:spcPct val="0"/>
              </a:spcAft>
              <a:defRPr>
                <a:solidFill>
                  <a:schemeClr val="tx1"/>
                </a:solidFill>
                <a:latin typeface="Arial" panose="020B0604020202020204" pitchFamily="34" charset="0"/>
              </a:defRPr>
            </a:lvl8pPr>
            <a:lvl9pPr marL="3813175" indent="-219075" eaLnBrk="0" fontAlgn="base" hangingPunct="0">
              <a:spcBef>
                <a:spcPct val="0"/>
              </a:spcBef>
              <a:spcAft>
                <a:spcPct val="0"/>
              </a:spcAft>
              <a:defRPr>
                <a:solidFill>
                  <a:schemeClr val="tx1"/>
                </a:solidFill>
                <a:latin typeface="Arial" panose="020B0604020202020204" pitchFamily="34" charset="0"/>
              </a:defRPr>
            </a:lvl9pPr>
          </a:lstStyle>
          <a:p>
            <a:fld id="{F7FA11DE-C2A6-40FD-8D13-43CE75307AE7}" type="slidenum">
              <a:rPr lang="fr-FR" altLang="fr-FR" smtClean="0"/>
              <a:pPr/>
              <a:t>11</a:t>
            </a:fld>
            <a:endParaRPr lang="fr-FR" altLang="fr-FR" smtClean="0"/>
          </a:p>
        </p:txBody>
      </p:sp>
      <p:sp>
        <p:nvSpPr>
          <p:cNvPr id="245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80" name="Rectangle 3"/>
          <p:cNvSpPr>
            <a:spLocks noGrp="1" noChangeArrowheads="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eaLnBrk="1" hangingPunct="1">
              <a:defRPr/>
            </a:pPr>
            <a:r>
              <a:rPr lang="fr-FR" altLang="fr-FR" sz="1600" dirty="0" smtClean="0">
                <a:latin typeface="Arial" panose="020B0604020202020204" pitchFamily="34" charset="0"/>
              </a:rPr>
              <a:t>Pour illustrer ces éléments,</a:t>
            </a:r>
            <a:r>
              <a:rPr lang="fr-FR" altLang="fr-FR" sz="1600" baseline="0" dirty="0" smtClean="0">
                <a:latin typeface="Arial" panose="020B0604020202020204" pitchFamily="34" charset="0"/>
              </a:rPr>
              <a:t> voici une interview d’Etienne Brulebois qui a réalisé sa thèse d’hydrogéologie dans le cadre d’HYCCARE.</a:t>
            </a:r>
            <a:endParaRPr lang="fr-FR" altLang="fr-FR" sz="1600" dirty="0" smtClean="0">
              <a:latin typeface="Arial" panose="020B0604020202020204" pitchFamily="34" charset="0"/>
            </a:endParaRPr>
          </a:p>
        </p:txBody>
      </p:sp>
    </p:spTree>
    <p:extLst>
      <p:ext uri="{BB962C8B-B14F-4D97-AF65-F5344CB8AC3E}">
        <p14:creationId xmlns:p14="http://schemas.microsoft.com/office/powerpoint/2010/main" val="8049559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fr-FR" altLang="fr-FR" dirty="0" smtClean="0"/>
              <a:t>Si</a:t>
            </a:r>
            <a:r>
              <a:rPr lang="fr-FR" altLang="fr-FR" baseline="0" dirty="0" smtClean="0"/>
              <a:t> vous voulez en savoir plus sur ces sujets, vous pouvez consulter le rapport d’HYCCARE et de Météo France sur le site d’Alterre. Vous y trouverez aussi d’autres ressources sur ce sujet. Et n’hésitez pas à nous contacter pour tout complément d’information!</a:t>
            </a:r>
            <a:endParaRPr lang="fr-FR" altLang="fr-FR" dirty="0" smtClean="0"/>
          </a:p>
        </p:txBody>
      </p:sp>
      <p:sp>
        <p:nvSpPr>
          <p:cNvPr id="45060"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24C5045-DC4A-4C2C-9C8F-2FFB199AC3EB}" type="slidenum">
              <a:rPr lang="fr-FR" altLang="fr-FR" smtClean="0"/>
              <a:pPr/>
              <a:t>12</a:t>
            </a:fld>
            <a:endParaRPr lang="fr-FR" altLang="fr-FR" smtClean="0"/>
          </a:p>
        </p:txBody>
      </p:sp>
    </p:spTree>
    <p:extLst>
      <p:ext uri="{BB962C8B-B14F-4D97-AF65-F5344CB8AC3E}">
        <p14:creationId xmlns:p14="http://schemas.microsoft.com/office/powerpoint/2010/main" val="16046550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7" name="Imag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p:cNvSpPr>
            <a:spLocks noGrp="1"/>
          </p:cNvSpPr>
          <p:nvPr>
            <p:ph type="ctrTitle"/>
          </p:nvPr>
        </p:nvSpPr>
        <p:spPr>
          <a:xfrm>
            <a:off x="3581401" y="1122363"/>
            <a:ext cx="6400088" cy="2387600"/>
          </a:xfrm>
        </p:spPr>
        <p:txBody>
          <a:bodyPr anchor="b"/>
          <a:lstStyle>
            <a:lvl1pPr algn="l">
              <a:defRPr sz="6000">
                <a:solidFill>
                  <a:schemeClr val="bg1"/>
                </a:solidFill>
                <a:latin typeface="Akrobat ExtraBold" panose="00000900000000000000" pitchFamily="50" charset="0"/>
              </a:defRPr>
            </a:lvl1pPr>
          </a:lstStyle>
          <a:p>
            <a:r>
              <a:rPr lang="fr-FR" smtClean="0"/>
              <a:t>Modifiez le style du titre</a:t>
            </a:r>
            <a:endParaRPr lang="fr-FR" dirty="0"/>
          </a:p>
        </p:txBody>
      </p:sp>
      <p:sp>
        <p:nvSpPr>
          <p:cNvPr id="3" name="Sous-titre 2"/>
          <p:cNvSpPr>
            <a:spLocks noGrp="1"/>
          </p:cNvSpPr>
          <p:nvPr>
            <p:ph type="subTitle" idx="1" hasCustomPrompt="1"/>
          </p:nvPr>
        </p:nvSpPr>
        <p:spPr>
          <a:xfrm>
            <a:off x="3581401" y="3602038"/>
            <a:ext cx="6400088" cy="1655762"/>
          </a:xfrm>
        </p:spPr>
        <p:txBody>
          <a:bodyPr>
            <a:normAutofit/>
          </a:bodyPr>
          <a:lstStyle>
            <a:lvl1pPr marL="0" indent="0" algn="l">
              <a:buNone/>
              <a:defRPr sz="3200">
                <a:solidFill>
                  <a:srgbClr val="E85A12"/>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smtClean="0"/>
              <a:t>MODIFIER LE STYLE DES SOUS-TITRES DU MASQUE</a:t>
            </a:r>
            <a:endParaRPr lang="fr-FR" dirty="0"/>
          </a:p>
        </p:txBody>
      </p:sp>
    </p:spTree>
    <p:extLst>
      <p:ext uri="{BB962C8B-B14F-4D97-AF65-F5344CB8AC3E}">
        <p14:creationId xmlns:p14="http://schemas.microsoft.com/office/powerpoint/2010/main" val="850222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hasCustomPrompt="1"/>
          </p:nvPr>
        </p:nvSpPr>
        <p:spPr>
          <a:xfrm>
            <a:off x="1837346" y="365125"/>
            <a:ext cx="9887483" cy="1325563"/>
          </a:xfrm>
        </p:spPr>
        <p:txBody>
          <a:bodyPr/>
          <a:lstStyle>
            <a:lvl1pPr>
              <a:defRPr>
                <a:solidFill>
                  <a:srgbClr val="E85A12"/>
                </a:solidFill>
                <a:latin typeface="+mn-lt"/>
              </a:defRPr>
            </a:lvl1pPr>
          </a:lstStyle>
          <a:p>
            <a:r>
              <a:rPr lang="fr-FR" dirty="0" smtClean="0"/>
              <a:t>MODIFIEZ LE STYLE DU TITRE</a:t>
            </a:r>
            <a:endParaRPr lang="fr-FR" dirty="0"/>
          </a:p>
        </p:txBody>
      </p:sp>
      <p:sp>
        <p:nvSpPr>
          <p:cNvPr id="3" name="Espace réservé du contenu 2"/>
          <p:cNvSpPr>
            <a:spLocks noGrp="1"/>
          </p:cNvSpPr>
          <p:nvPr>
            <p:ph idx="1"/>
          </p:nvPr>
        </p:nvSpPr>
        <p:spPr>
          <a:xfrm>
            <a:off x="1837346" y="1825625"/>
            <a:ext cx="9887483" cy="4351338"/>
          </a:xfrm>
        </p:spPr>
        <p:txBody>
          <a:bodyPr/>
          <a:lstStyle>
            <a:lvl1pPr marL="0" indent="0">
              <a:buNone/>
              <a:defRPr>
                <a:solidFill>
                  <a:srgbClr val="B9367A"/>
                </a:solidFill>
                <a:latin typeface="Akrobat ExtraBold" panose="00000900000000000000" pitchFamily="50" charset="0"/>
              </a:defRPr>
            </a:lvl1pPr>
            <a:lvl2pPr>
              <a:defRPr>
                <a:latin typeface="+mn-lt"/>
              </a:defRPr>
            </a:lvl2pPr>
            <a:lvl3pPr>
              <a:defRPr>
                <a:latin typeface="+mn-lt"/>
              </a:defRPr>
            </a:lvl3pPr>
            <a:lvl4pPr>
              <a:defRPr>
                <a:latin typeface="+mn-lt"/>
              </a:defRPr>
            </a:lvl4pPr>
            <a:lvl5pPr>
              <a:defRPr>
                <a:latin typeface="+mn-lt"/>
              </a:defRPr>
            </a:lvl5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4" name="Espace réservé de la date 3"/>
          <p:cNvSpPr>
            <a:spLocks noGrp="1"/>
          </p:cNvSpPr>
          <p:nvPr>
            <p:ph type="dt" sz="half" idx="10"/>
          </p:nvPr>
        </p:nvSpPr>
        <p:spPr>
          <a:xfrm>
            <a:off x="1837346" y="6381988"/>
            <a:ext cx="2115084" cy="365125"/>
          </a:xfrm>
        </p:spPr>
        <p:txBody>
          <a:bodyPr/>
          <a:lstStyle>
            <a:lvl1pPr>
              <a:defRPr>
                <a:latin typeface="+mn-lt"/>
              </a:defRPr>
            </a:lvl1pPr>
          </a:lstStyle>
          <a:p>
            <a:fld id="{113A6017-CD3F-43AB-9882-B72FD556CEEE}" type="datetime1">
              <a:rPr lang="fr-FR" smtClean="0"/>
              <a:t>19/10/2022</a:t>
            </a:fld>
            <a:endParaRPr lang="fr-FR" dirty="0"/>
          </a:p>
        </p:txBody>
      </p:sp>
      <p:sp>
        <p:nvSpPr>
          <p:cNvPr id="5" name="Espace réservé du pied de page 4"/>
          <p:cNvSpPr>
            <a:spLocks noGrp="1"/>
          </p:cNvSpPr>
          <p:nvPr>
            <p:ph type="ftr" sz="quarter" idx="11"/>
          </p:nvPr>
        </p:nvSpPr>
        <p:spPr>
          <a:xfrm>
            <a:off x="4409630" y="6381988"/>
            <a:ext cx="4114800" cy="365125"/>
          </a:xfrm>
        </p:spPr>
        <p:txBody>
          <a:bodyPr/>
          <a:lstStyle>
            <a:lvl1pPr>
              <a:defRPr>
                <a:latin typeface="+mn-lt"/>
              </a:defRPr>
            </a:lvl1pPr>
          </a:lstStyle>
          <a:p>
            <a:endParaRPr lang="fr-FR"/>
          </a:p>
        </p:txBody>
      </p:sp>
      <p:sp>
        <p:nvSpPr>
          <p:cNvPr id="6" name="Espace réservé du numéro de diapositive 5"/>
          <p:cNvSpPr>
            <a:spLocks noGrp="1"/>
          </p:cNvSpPr>
          <p:nvPr>
            <p:ph type="sldNum" sz="quarter" idx="12"/>
          </p:nvPr>
        </p:nvSpPr>
        <p:spPr>
          <a:xfrm>
            <a:off x="8981630" y="6381988"/>
            <a:ext cx="2743200" cy="365125"/>
          </a:xfrm>
        </p:spPr>
        <p:txBody>
          <a:bodyPr/>
          <a:lstStyle>
            <a:lvl1pPr>
              <a:defRPr>
                <a:latin typeface="+mn-lt"/>
              </a:defRPr>
            </a:lvl1pPr>
          </a:lstStyle>
          <a:p>
            <a:fld id="{4CDECEAD-8C40-4CF4-996E-32F6CDD76162}" type="slidenum">
              <a:rPr lang="fr-FR" smtClean="0"/>
              <a:pPr/>
              <a:t>‹N°›</a:t>
            </a:fld>
            <a:endParaRPr lang="fr-FR"/>
          </a:p>
        </p:txBody>
      </p:sp>
    </p:spTree>
    <p:extLst>
      <p:ext uri="{BB962C8B-B14F-4D97-AF65-F5344CB8AC3E}">
        <p14:creationId xmlns:p14="http://schemas.microsoft.com/office/powerpoint/2010/main" val="3657998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pic>
        <p:nvPicPr>
          <p:cNvPr id="8" name="Imag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p:cNvSpPr>
            <a:spLocks noGrp="1"/>
          </p:cNvSpPr>
          <p:nvPr>
            <p:ph type="title"/>
          </p:nvPr>
        </p:nvSpPr>
        <p:spPr>
          <a:xfrm>
            <a:off x="1914258" y="966258"/>
            <a:ext cx="9433192" cy="2852737"/>
          </a:xfrm>
        </p:spPr>
        <p:txBody>
          <a:bodyPr anchor="b"/>
          <a:lstStyle>
            <a:lvl1pPr>
              <a:defRPr sz="6000">
                <a:solidFill>
                  <a:srgbClr val="B9367A"/>
                </a:solidFill>
                <a:latin typeface="+mj-lt"/>
              </a:defRPr>
            </a:lvl1pPr>
          </a:lstStyle>
          <a:p>
            <a:r>
              <a:rPr lang="fr-FR" smtClean="0"/>
              <a:t>Modifiez le style du titre</a:t>
            </a:r>
            <a:endParaRPr lang="fr-FR" dirty="0"/>
          </a:p>
        </p:txBody>
      </p:sp>
      <p:sp>
        <p:nvSpPr>
          <p:cNvPr id="3" name="Espace réservé du texte 2"/>
          <p:cNvSpPr>
            <a:spLocks noGrp="1"/>
          </p:cNvSpPr>
          <p:nvPr>
            <p:ph type="body" idx="1" hasCustomPrompt="1"/>
          </p:nvPr>
        </p:nvSpPr>
        <p:spPr>
          <a:xfrm>
            <a:off x="1914258" y="3845983"/>
            <a:ext cx="9433192" cy="1500187"/>
          </a:xfrm>
        </p:spPr>
        <p:txBody>
          <a:bodyPr/>
          <a:lstStyle>
            <a:lvl1pPr marL="0" indent="0">
              <a:buNone/>
              <a:defRPr sz="2400">
                <a:solidFill>
                  <a:srgbClr val="E85A12"/>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dirty="0" smtClean="0"/>
              <a:t>MODIFIER LES STYLES DU TEXTE DU MASQUE</a:t>
            </a:r>
          </a:p>
        </p:txBody>
      </p:sp>
      <p:sp>
        <p:nvSpPr>
          <p:cNvPr id="4" name="Espace réservé de la date 3"/>
          <p:cNvSpPr>
            <a:spLocks noGrp="1"/>
          </p:cNvSpPr>
          <p:nvPr>
            <p:ph type="dt" sz="half" idx="10"/>
          </p:nvPr>
        </p:nvSpPr>
        <p:spPr>
          <a:xfrm>
            <a:off x="1914258" y="6356350"/>
            <a:ext cx="1667142" cy="365125"/>
          </a:xfrm>
        </p:spPr>
        <p:txBody>
          <a:bodyPr/>
          <a:lstStyle>
            <a:lvl1pPr>
              <a:defRPr>
                <a:latin typeface="Akrobat" panose="00000600000000000000" pitchFamily="50" charset="0"/>
              </a:defRPr>
            </a:lvl1pPr>
          </a:lstStyle>
          <a:p>
            <a:fld id="{F4EB846F-3570-4B34-8A69-532938E79B02}" type="datetime1">
              <a:rPr lang="fr-FR" smtClean="0"/>
              <a:t>19/10/2022</a:t>
            </a:fld>
            <a:endParaRPr lang="fr-FR"/>
          </a:p>
        </p:txBody>
      </p:sp>
      <p:sp>
        <p:nvSpPr>
          <p:cNvPr id="5" name="Espace réservé du pied de page 4"/>
          <p:cNvSpPr>
            <a:spLocks noGrp="1"/>
          </p:cNvSpPr>
          <p:nvPr>
            <p:ph type="ftr" sz="quarter" idx="11"/>
          </p:nvPr>
        </p:nvSpPr>
        <p:spPr/>
        <p:txBody>
          <a:bodyPr/>
          <a:lstStyle>
            <a:lvl1pPr>
              <a:defRPr>
                <a:latin typeface="Akrobat" panose="00000600000000000000" pitchFamily="50" charset="0"/>
              </a:defRPr>
            </a:lvl1pPr>
          </a:lstStyle>
          <a:p>
            <a:endParaRPr lang="fr-FR"/>
          </a:p>
        </p:txBody>
      </p:sp>
      <p:sp>
        <p:nvSpPr>
          <p:cNvPr id="6" name="Espace réservé du numéro de diapositive 5"/>
          <p:cNvSpPr>
            <a:spLocks noGrp="1"/>
          </p:cNvSpPr>
          <p:nvPr>
            <p:ph type="sldNum" sz="quarter" idx="12"/>
          </p:nvPr>
        </p:nvSpPr>
        <p:spPr/>
        <p:txBody>
          <a:bodyPr/>
          <a:lstStyle>
            <a:lvl1pPr>
              <a:defRPr>
                <a:latin typeface="Akrobat" panose="00000600000000000000" pitchFamily="50" charset="0"/>
              </a:defRPr>
            </a:lvl1pPr>
          </a:lstStyle>
          <a:p>
            <a:fld id="{4CDECEAD-8C40-4CF4-996E-32F6CDD76162}" type="slidenum">
              <a:rPr lang="fr-FR" smtClean="0"/>
              <a:pPr/>
              <a:t>‹N°›</a:t>
            </a:fld>
            <a:endParaRPr lang="fr-FR"/>
          </a:p>
        </p:txBody>
      </p:sp>
    </p:spTree>
    <p:extLst>
      <p:ext uri="{BB962C8B-B14F-4D97-AF65-F5344CB8AC3E}">
        <p14:creationId xmlns:p14="http://schemas.microsoft.com/office/powerpoint/2010/main" val="11682915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hasCustomPrompt="1"/>
          </p:nvPr>
        </p:nvSpPr>
        <p:spPr>
          <a:xfrm>
            <a:off x="1832362" y="365125"/>
            <a:ext cx="9760722" cy="1325563"/>
          </a:xfrm>
        </p:spPr>
        <p:txBody>
          <a:bodyPr/>
          <a:lstStyle>
            <a:lvl1pPr>
              <a:defRPr>
                <a:solidFill>
                  <a:srgbClr val="E85A12"/>
                </a:solidFill>
                <a:latin typeface="+mn-lt"/>
              </a:defRPr>
            </a:lvl1pPr>
          </a:lstStyle>
          <a:p>
            <a:r>
              <a:rPr lang="fr-FR" dirty="0" smtClean="0"/>
              <a:t>MODIFIEZ LE STYLE DU TITRE</a:t>
            </a:r>
            <a:endParaRPr lang="fr-FR" dirty="0"/>
          </a:p>
        </p:txBody>
      </p:sp>
      <p:sp>
        <p:nvSpPr>
          <p:cNvPr id="3" name="Espace réservé du contenu 2"/>
          <p:cNvSpPr>
            <a:spLocks noGrp="1"/>
          </p:cNvSpPr>
          <p:nvPr>
            <p:ph sz="half" idx="1"/>
          </p:nvPr>
        </p:nvSpPr>
        <p:spPr>
          <a:xfrm>
            <a:off x="1832363" y="1825625"/>
            <a:ext cx="4747900" cy="4351338"/>
          </a:xfrm>
        </p:spPr>
        <p:txBody>
          <a:bodyPr/>
          <a:lstStyle>
            <a:lvl1pPr marL="0" indent="0">
              <a:buFontTx/>
              <a:buNone/>
              <a:defRPr>
                <a:solidFill>
                  <a:srgbClr val="B9367A"/>
                </a:solidFill>
                <a:latin typeface="+mj-lt"/>
              </a:defRPr>
            </a:lvl1pPr>
          </a:lstStyle>
          <a:p>
            <a:pPr lvl="0"/>
            <a:r>
              <a:rPr lang="fr-FR" dirty="0" smtClean="0"/>
              <a:t>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
        <p:nvSpPr>
          <p:cNvPr id="4" name="Espace réservé du contenu 3"/>
          <p:cNvSpPr>
            <a:spLocks noGrp="1"/>
          </p:cNvSpPr>
          <p:nvPr>
            <p:ph sz="half" idx="2"/>
          </p:nvPr>
        </p:nvSpPr>
        <p:spPr>
          <a:xfrm>
            <a:off x="6879366" y="1825625"/>
            <a:ext cx="4713718" cy="4351338"/>
          </a:xfrm>
        </p:spPr>
        <p:txBody>
          <a:bodyPr/>
          <a:lstStyle>
            <a:lvl1pPr marL="0" indent="0">
              <a:buFontTx/>
              <a:buNone/>
              <a:defRPr lang="fr-FR" sz="2800" kern="1200" dirty="0" smtClean="0">
                <a:solidFill>
                  <a:srgbClr val="B9367A"/>
                </a:solidFill>
                <a:latin typeface="+mj-lt"/>
                <a:ea typeface="+mn-ea"/>
                <a:cs typeface="+mn-cs"/>
              </a:defRPr>
            </a:lvl1pPr>
          </a:lstStyle>
          <a:p>
            <a:pPr marL="0" lvl="0" indent="0" algn="l" defTabSz="914400" rtl="0" eaLnBrk="1" latinLnBrk="0" hangingPunct="1">
              <a:lnSpc>
                <a:spcPct val="90000"/>
              </a:lnSpc>
              <a:spcBef>
                <a:spcPts val="1000"/>
              </a:spcBef>
              <a:buFontTx/>
              <a:buNone/>
            </a:pPr>
            <a:r>
              <a:rPr lang="fr-FR" dirty="0" smtClean="0"/>
              <a:t>Modifier les styles du texte du masque</a:t>
            </a:r>
          </a:p>
          <a:p>
            <a:pPr marL="0" lvl="1" indent="0" algn="l" defTabSz="914400" rtl="0" eaLnBrk="1" latinLnBrk="0" hangingPunct="1">
              <a:lnSpc>
                <a:spcPct val="90000"/>
              </a:lnSpc>
              <a:spcBef>
                <a:spcPts val="1000"/>
              </a:spcBef>
              <a:buFontTx/>
              <a:buNone/>
            </a:pPr>
            <a:r>
              <a:rPr lang="fr-FR" dirty="0" smtClean="0"/>
              <a:t>Deuxième niveau</a:t>
            </a:r>
          </a:p>
          <a:p>
            <a:pPr marL="0" lvl="2" indent="0" algn="l" defTabSz="914400" rtl="0" eaLnBrk="1" latinLnBrk="0" hangingPunct="1">
              <a:lnSpc>
                <a:spcPct val="90000"/>
              </a:lnSpc>
              <a:spcBef>
                <a:spcPts val="1000"/>
              </a:spcBef>
              <a:buFontTx/>
              <a:buNone/>
            </a:pPr>
            <a:r>
              <a:rPr lang="fr-FR" dirty="0" smtClean="0"/>
              <a:t>Troisième niveau</a:t>
            </a:r>
          </a:p>
          <a:p>
            <a:pPr marL="0" lvl="3" indent="0" algn="l" defTabSz="914400" rtl="0" eaLnBrk="1" latinLnBrk="0" hangingPunct="1">
              <a:lnSpc>
                <a:spcPct val="90000"/>
              </a:lnSpc>
              <a:spcBef>
                <a:spcPts val="1000"/>
              </a:spcBef>
              <a:buFontTx/>
              <a:buNone/>
            </a:pPr>
            <a:r>
              <a:rPr lang="fr-FR" dirty="0" smtClean="0"/>
              <a:t>Quatrième niveau</a:t>
            </a:r>
          </a:p>
          <a:p>
            <a:pPr marL="0" lvl="4" indent="0" algn="l" defTabSz="914400" rtl="0" eaLnBrk="1" latinLnBrk="0" hangingPunct="1">
              <a:lnSpc>
                <a:spcPct val="90000"/>
              </a:lnSpc>
              <a:spcBef>
                <a:spcPts val="1000"/>
              </a:spcBef>
              <a:buFontTx/>
              <a:buNone/>
            </a:pPr>
            <a:r>
              <a:rPr lang="fr-FR" dirty="0" smtClean="0"/>
              <a:t>Cinquième niveau</a:t>
            </a:r>
            <a:endParaRPr lang="fr-FR" dirty="0"/>
          </a:p>
        </p:txBody>
      </p:sp>
      <p:sp>
        <p:nvSpPr>
          <p:cNvPr id="5" name="Espace réservé de la date 4"/>
          <p:cNvSpPr>
            <a:spLocks noGrp="1"/>
          </p:cNvSpPr>
          <p:nvPr>
            <p:ph type="dt" sz="half" idx="10"/>
          </p:nvPr>
        </p:nvSpPr>
        <p:spPr>
          <a:xfrm>
            <a:off x="1832362" y="6311900"/>
            <a:ext cx="1988321" cy="365125"/>
          </a:xfrm>
        </p:spPr>
        <p:txBody>
          <a:bodyPr/>
          <a:lstStyle/>
          <a:p>
            <a:fld id="{A83549A3-E577-4724-8DF2-003705681334}" type="datetime1">
              <a:rPr lang="fr-FR" smtClean="0"/>
              <a:t>19/10/2022</a:t>
            </a:fld>
            <a:endParaRPr lang="fr-FR"/>
          </a:p>
        </p:txBody>
      </p:sp>
      <p:sp>
        <p:nvSpPr>
          <p:cNvPr id="6" name="Espace réservé du pied de page 5"/>
          <p:cNvSpPr>
            <a:spLocks noGrp="1"/>
          </p:cNvSpPr>
          <p:nvPr>
            <p:ph type="ftr" sz="quarter" idx="11"/>
          </p:nvPr>
        </p:nvSpPr>
        <p:spPr>
          <a:xfrm>
            <a:off x="4277884" y="6311900"/>
            <a:ext cx="4114800" cy="365125"/>
          </a:xfrm>
        </p:spPr>
        <p:txBody>
          <a:bodyPr/>
          <a:lstStyle/>
          <a:p>
            <a:endParaRPr lang="fr-FR"/>
          </a:p>
        </p:txBody>
      </p:sp>
      <p:sp>
        <p:nvSpPr>
          <p:cNvPr id="7" name="Espace réservé du numéro de diapositive 6"/>
          <p:cNvSpPr>
            <a:spLocks noGrp="1"/>
          </p:cNvSpPr>
          <p:nvPr>
            <p:ph type="sldNum" sz="quarter" idx="12"/>
          </p:nvPr>
        </p:nvSpPr>
        <p:spPr>
          <a:xfrm>
            <a:off x="8849884" y="6311900"/>
            <a:ext cx="2743200" cy="365125"/>
          </a:xfrm>
        </p:spPr>
        <p:txBody>
          <a:bodyPr/>
          <a:lstStyle/>
          <a:p>
            <a:fld id="{4CDECEAD-8C40-4CF4-996E-32F6CDD76162}" type="slidenum">
              <a:rPr lang="fr-FR" smtClean="0"/>
              <a:t>‹N°›</a:t>
            </a:fld>
            <a:endParaRPr lang="fr-FR"/>
          </a:p>
        </p:txBody>
      </p:sp>
    </p:spTree>
    <p:extLst>
      <p:ext uri="{BB962C8B-B14F-4D97-AF65-F5344CB8AC3E}">
        <p14:creationId xmlns:p14="http://schemas.microsoft.com/office/powerpoint/2010/main" val="371139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hasCustomPrompt="1"/>
          </p:nvPr>
        </p:nvSpPr>
        <p:spPr>
          <a:xfrm>
            <a:off x="1598064" y="365125"/>
            <a:ext cx="9757324" cy="1325563"/>
          </a:xfrm>
        </p:spPr>
        <p:txBody>
          <a:bodyPr>
            <a:normAutofit/>
          </a:bodyPr>
          <a:lstStyle>
            <a:lvl1pPr algn="l" defTabSz="914400" rtl="0" eaLnBrk="1" latinLnBrk="0" hangingPunct="1">
              <a:lnSpc>
                <a:spcPct val="90000"/>
              </a:lnSpc>
              <a:spcBef>
                <a:spcPct val="0"/>
              </a:spcBef>
              <a:buNone/>
              <a:defRPr lang="fr-FR" sz="4400" kern="1200" dirty="0">
                <a:solidFill>
                  <a:srgbClr val="E85A12"/>
                </a:solidFill>
                <a:latin typeface="+mn-lt"/>
                <a:ea typeface="+mj-ea"/>
                <a:cs typeface="+mj-cs"/>
              </a:defRPr>
            </a:lvl1pPr>
          </a:lstStyle>
          <a:p>
            <a:r>
              <a:rPr lang="fr-FR" dirty="0" smtClean="0"/>
              <a:t>MODIFIEZ LE STYLE DU TITRE</a:t>
            </a:r>
            <a:endParaRPr lang="fr-FR" dirty="0"/>
          </a:p>
        </p:txBody>
      </p:sp>
      <p:sp>
        <p:nvSpPr>
          <p:cNvPr id="3" name="Espace réservé du texte 2"/>
          <p:cNvSpPr>
            <a:spLocks noGrp="1"/>
          </p:cNvSpPr>
          <p:nvPr>
            <p:ph type="body" idx="1"/>
          </p:nvPr>
        </p:nvSpPr>
        <p:spPr>
          <a:xfrm>
            <a:off x="1603014" y="1681163"/>
            <a:ext cx="4695235" cy="823912"/>
          </a:xfrm>
        </p:spPr>
        <p:txBody>
          <a:bodyPr anchor="b">
            <a:noAutofit/>
          </a:bodyPr>
          <a:lstStyle>
            <a:lvl1pPr marL="0" indent="0">
              <a:buFontTx/>
              <a:buNone/>
              <a:defRPr lang="fr-FR" sz="2800" kern="1200" dirty="0" smtClean="0">
                <a:solidFill>
                  <a:srgbClr val="B9367A"/>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000"/>
              </a:spcBef>
              <a:buFontTx/>
              <a:buNone/>
            </a:pPr>
            <a:r>
              <a:rPr lang="fr-FR" smtClean="0"/>
              <a:t>Modifier les styles du texte du masque</a:t>
            </a:r>
          </a:p>
        </p:txBody>
      </p:sp>
      <p:sp>
        <p:nvSpPr>
          <p:cNvPr id="4" name="Espace réservé du contenu 3"/>
          <p:cNvSpPr>
            <a:spLocks noGrp="1"/>
          </p:cNvSpPr>
          <p:nvPr>
            <p:ph sz="half" idx="2"/>
          </p:nvPr>
        </p:nvSpPr>
        <p:spPr>
          <a:xfrm>
            <a:off x="1603014" y="2505075"/>
            <a:ext cx="4695235"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641980" y="1681163"/>
            <a:ext cx="4718358" cy="823912"/>
          </a:xfrm>
        </p:spPr>
        <p:txBody>
          <a:bodyPr anchor="b">
            <a:noAutofit/>
          </a:bodyPr>
          <a:lstStyle>
            <a:lvl1pPr marL="0" indent="0">
              <a:buFontTx/>
              <a:buNone/>
              <a:defRPr lang="fr-FR" sz="2800" kern="1200" dirty="0" smtClean="0">
                <a:solidFill>
                  <a:srgbClr val="B9367A"/>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000"/>
              </a:spcBef>
              <a:buFontTx/>
              <a:buNone/>
            </a:pPr>
            <a:r>
              <a:rPr lang="fr-FR" smtClean="0"/>
              <a:t>Modifier les styles du texte du masque</a:t>
            </a:r>
          </a:p>
        </p:txBody>
      </p:sp>
      <p:sp>
        <p:nvSpPr>
          <p:cNvPr id="6" name="Espace réservé du contenu 5"/>
          <p:cNvSpPr>
            <a:spLocks noGrp="1"/>
          </p:cNvSpPr>
          <p:nvPr>
            <p:ph sz="quarter" idx="4"/>
          </p:nvPr>
        </p:nvSpPr>
        <p:spPr>
          <a:xfrm>
            <a:off x="6641980" y="2505075"/>
            <a:ext cx="471835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317D493-E3CD-4A04-9134-EA77453A5333}" type="datetime1">
              <a:rPr lang="fr-FR" smtClean="0"/>
              <a:t>19/10/2022</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4CDECEAD-8C40-4CF4-996E-32F6CDD76162}" type="slidenum">
              <a:rPr lang="fr-FR" smtClean="0"/>
              <a:t>‹N°›</a:t>
            </a:fld>
            <a:endParaRPr lang="fr-FR"/>
          </a:p>
        </p:txBody>
      </p:sp>
    </p:spTree>
    <p:extLst>
      <p:ext uri="{BB962C8B-B14F-4D97-AF65-F5344CB8AC3E}">
        <p14:creationId xmlns:p14="http://schemas.microsoft.com/office/powerpoint/2010/main" val="1590454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hasCustomPrompt="1"/>
          </p:nvPr>
        </p:nvSpPr>
        <p:spPr>
          <a:xfrm>
            <a:off x="1598064" y="365125"/>
            <a:ext cx="9755736" cy="1325563"/>
          </a:xfrm>
        </p:spPr>
        <p:txBody>
          <a:bodyPr>
            <a:normAutofit/>
          </a:bodyPr>
          <a:lstStyle>
            <a:lvl1pPr algn="l" defTabSz="914400" rtl="0" eaLnBrk="1" latinLnBrk="0" hangingPunct="1">
              <a:lnSpc>
                <a:spcPct val="90000"/>
              </a:lnSpc>
              <a:spcBef>
                <a:spcPct val="0"/>
              </a:spcBef>
              <a:buNone/>
              <a:defRPr lang="fr-FR" sz="4400" kern="1200" dirty="0">
                <a:solidFill>
                  <a:srgbClr val="E85A12"/>
                </a:solidFill>
                <a:latin typeface="+mn-lt"/>
                <a:ea typeface="+mj-ea"/>
                <a:cs typeface="+mj-cs"/>
              </a:defRPr>
            </a:lvl1pPr>
          </a:lstStyle>
          <a:p>
            <a:r>
              <a:rPr lang="fr-FR" dirty="0" smtClean="0"/>
              <a:t>MODIFIEZ LE STYLE DU TITRE</a:t>
            </a:r>
            <a:endParaRPr lang="fr-FR" dirty="0"/>
          </a:p>
        </p:txBody>
      </p:sp>
      <p:sp>
        <p:nvSpPr>
          <p:cNvPr id="3" name="Espace réservé de la date 2"/>
          <p:cNvSpPr>
            <a:spLocks noGrp="1"/>
          </p:cNvSpPr>
          <p:nvPr>
            <p:ph type="dt" sz="half" idx="10"/>
          </p:nvPr>
        </p:nvSpPr>
        <p:spPr/>
        <p:txBody>
          <a:bodyPr/>
          <a:lstStyle/>
          <a:p>
            <a:fld id="{4362328C-027B-4C41-A3B2-01F090E16752}" type="datetime1">
              <a:rPr lang="fr-FR" smtClean="0"/>
              <a:t>19/10/2022</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4CDECEAD-8C40-4CF4-996E-32F6CDD76162}" type="slidenum">
              <a:rPr lang="fr-FR" smtClean="0"/>
              <a:t>‹N°›</a:t>
            </a:fld>
            <a:endParaRPr lang="fr-FR"/>
          </a:p>
        </p:txBody>
      </p:sp>
    </p:spTree>
    <p:extLst>
      <p:ext uri="{BB962C8B-B14F-4D97-AF65-F5344CB8AC3E}">
        <p14:creationId xmlns:p14="http://schemas.microsoft.com/office/powerpoint/2010/main" val="5649898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27DE2F3-2689-4F07-9D60-A80FD0654361}" type="datetime1">
              <a:rPr lang="fr-FR" smtClean="0"/>
              <a:t>19/10/2022</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4CDECEAD-8C40-4CF4-996E-32F6CDD76162}" type="slidenum">
              <a:rPr lang="fr-FR" smtClean="0"/>
              <a:t>‹N°›</a:t>
            </a:fld>
            <a:endParaRPr lang="fr-FR"/>
          </a:p>
        </p:txBody>
      </p:sp>
    </p:spTree>
    <p:extLst>
      <p:ext uri="{BB962C8B-B14F-4D97-AF65-F5344CB8AC3E}">
        <p14:creationId xmlns:p14="http://schemas.microsoft.com/office/powerpoint/2010/main" val="8872043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hasCustomPrompt="1"/>
          </p:nvPr>
        </p:nvSpPr>
        <p:spPr>
          <a:xfrm>
            <a:off x="839788" y="457200"/>
            <a:ext cx="3932237" cy="1600200"/>
          </a:xfrm>
        </p:spPr>
        <p:txBody>
          <a:bodyPr anchor="b">
            <a:normAutofit/>
          </a:bodyPr>
          <a:lstStyle>
            <a:lvl1pPr algn="l" defTabSz="914400" rtl="0" eaLnBrk="1" latinLnBrk="0" hangingPunct="1">
              <a:lnSpc>
                <a:spcPct val="90000"/>
              </a:lnSpc>
              <a:spcBef>
                <a:spcPct val="0"/>
              </a:spcBef>
              <a:buNone/>
              <a:defRPr lang="fr-FR" sz="4000" kern="1200" dirty="0">
                <a:solidFill>
                  <a:srgbClr val="E85A12"/>
                </a:solidFill>
                <a:latin typeface="+mn-lt"/>
                <a:ea typeface="+mj-ea"/>
                <a:cs typeface="+mj-cs"/>
              </a:defRPr>
            </a:lvl1pPr>
          </a:lstStyle>
          <a:p>
            <a:r>
              <a:rPr lang="fr-FR" dirty="0" smtClean="0"/>
              <a:t>MODIFIEZ LE STYLE DU TITRE</a:t>
            </a:r>
            <a:endParaRPr lang="fr-FR" dirty="0"/>
          </a:p>
        </p:txBody>
      </p:sp>
      <p:sp>
        <p:nvSpPr>
          <p:cNvPr id="3" name="Espace réservé du contenu 2"/>
          <p:cNvSpPr>
            <a:spLocks noGrp="1"/>
          </p:cNvSpPr>
          <p:nvPr>
            <p:ph idx="1"/>
          </p:nvPr>
        </p:nvSpPr>
        <p:spPr>
          <a:xfrm>
            <a:off x="5183188" y="987425"/>
            <a:ext cx="6172200" cy="4873625"/>
          </a:xfrm>
        </p:spPr>
        <p:txBody>
          <a:bodyPr/>
          <a:lstStyle>
            <a:lvl1pPr marL="0" indent="0">
              <a:buFontTx/>
              <a:buNone/>
              <a:defRPr lang="fr-FR" sz="2800" kern="1200" dirty="0" smtClean="0">
                <a:solidFill>
                  <a:srgbClr val="B9367A"/>
                </a:solidFill>
                <a:latin typeface="+mj-lt"/>
                <a:ea typeface="+mn-ea"/>
                <a:cs typeface="+mn-cs"/>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marL="0" lvl="0" indent="0" algn="l" defTabSz="914400" rtl="0" eaLnBrk="1" latinLnBrk="0" hangingPunct="1">
              <a:lnSpc>
                <a:spcPct val="90000"/>
              </a:lnSpc>
              <a:spcBef>
                <a:spcPts val="1000"/>
              </a:spcBef>
              <a:buFontTx/>
              <a:buNone/>
            </a:pPr>
            <a:r>
              <a:rPr lang="fr-FR" smtClean="0"/>
              <a:t>Modifier les styles du texte du masque</a:t>
            </a:r>
          </a:p>
          <a:p>
            <a:pPr marL="0" lvl="1" indent="0" algn="l" defTabSz="914400" rtl="0" eaLnBrk="1" latinLnBrk="0" hangingPunct="1">
              <a:lnSpc>
                <a:spcPct val="90000"/>
              </a:lnSpc>
              <a:spcBef>
                <a:spcPts val="1000"/>
              </a:spcBef>
              <a:buFontTx/>
              <a:buNone/>
            </a:pPr>
            <a:r>
              <a:rPr lang="fr-FR" smtClean="0"/>
              <a:t>Deuxième niveau</a:t>
            </a:r>
          </a:p>
          <a:p>
            <a:pPr marL="0" lvl="2" indent="0" algn="l" defTabSz="914400" rtl="0" eaLnBrk="1" latinLnBrk="0" hangingPunct="1">
              <a:lnSpc>
                <a:spcPct val="90000"/>
              </a:lnSpc>
              <a:spcBef>
                <a:spcPts val="1000"/>
              </a:spcBef>
              <a:buFontTx/>
              <a:buNone/>
            </a:pPr>
            <a:r>
              <a:rPr lang="fr-FR" smtClean="0"/>
              <a:t>Troisième niveau</a:t>
            </a:r>
          </a:p>
          <a:p>
            <a:pPr marL="0" lvl="3" indent="0" algn="l" defTabSz="914400" rtl="0" eaLnBrk="1" latinLnBrk="0" hangingPunct="1">
              <a:lnSpc>
                <a:spcPct val="90000"/>
              </a:lnSpc>
              <a:spcBef>
                <a:spcPts val="1000"/>
              </a:spcBef>
              <a:buFontTx/>
              <a:buNone/>
            </a:pPr>
            <a:r>
              <a:rPr lang="fr-FR" smtClean="0"/>
              <a:t>Quatrième niveau</a:t>
            </a:r>
          </a:p>
          <a:p>
            <a:pPr marL="0" lvl="4" indent="0" algn="l" defTabSz="914400" rtl="0" eaLnBrk="1" latinLnBrk="0" hangingPunct="1">
              <a:lnSpc>
                <a:spcPct val="90000"/>
              </a:lnSpc>
              <a:spcBef>
                <a:spcPts val="1000"/>
              </a:spcBef>
              <a:buFontTx/>
              <a:buNone/>
            </a:pPr>
            <a:r>
              <a:rPr lang="fr-FR" smtClean="0"/>
              <a:t>Cinquième niveau</a:t>
            </a:r>
            <a:endParaRPr lang="fr-FR" dirty="0"/>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07B53D5D-9E17-4FB4-911D-0824FE261504}" type="datetime1">
              <a:rPr lang="fr-FR" smtClean="0"/>
              <a:t>19/10/2022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CDECEAD-8C40-4CF4-996E-32F6CDD76162}" type="slidenum">
              <a:rPr lang="fr-FR" smtClean="0"/>
              <a:t>‹N°›</a:t>
            </a:fld>
            <a:endParaRPr lang="fr-FR"/>
          </a:p>
        </p:txBody>
      </p:sp>
    </p:spTree>
    <p:extLst>
      <p:ext uri="{BB962C8B-B14F-4D97-AF65-F5344CB8AC3E}">
        <p14:creationId xmlns:p14="http://schemas.microsoft.com/office/powerpoint/2010/main" val="24919928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hasCustomPrompt="1"/>
          </p:nvPr>
        </p:nvSpPr>
        <p:spPr>
          <a:xfrm>
            <a:off x="839788" y="457200"/>
            <a:ext cx="3932237" cy="1600200"/>
          </a:xfrm>
        </p:spPr>
        <p:txBody>
          <a:bodyPr anchor="b">
            <a:normAutofit/>
          </a:bodyPr>
          <a:lstStyle>
            <a:lvl1pPr algn="l" defTabSz="914400" rtl="0" eaLnBrk="1" latinLnBrk="0" hangingPunct="1">
              <a:lnSpc>
                <a:spcPct val="90000"/>
              </a:lnSpc>
              <a:spcBef>
                <a:spcPct val="0"/>
              </a:spcBef>
              <a:buNone/>
              <a:defRPr lang="fr-FR" sz="4000" kern="1200" dirty="0">
                <a:solidFill>
                  <a:srgbClr val="E85A12"/>
                </a:solidFill>
                <a:latin typeface="+mn-lt"/>
                <a:ea typeface="+mj-ea"/>
                <a:cs typeface="+mj-cs"/>
              </a:defRPr>
            </a:lvl1pPr>
          </a:lstStyle>
          <a:p>
            <a:r>
              <a:rPr lang="fr-FR" dirty="0" smtClean="0"/>
              <a:t>MODIFIEZ LE STYLE DU TITRE</a:t>
            </a:r>
            <a:endParaRPr lang="fr-FR" dirty="0"/>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9351682A-D829-4743-B591-26A6EA421BD0}" type="datetime1">
              <a:rPr lang="fr-FR" smtClean="0"/>
              <a:t>19/10/2022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CDECEAD-8C40-4CF4-996E-32F6CDD76162}" type="slidenum">
              <a:rPr lang="fr-FR" smtClean="0"/>
              <a:t>‹N°›</a:t>
            </a:fld>
            <a:endParaRPr lang="fr-FR"/>
          </a:p>
        </p:txBody>
      </p:sp>
    </p:spTree>
    <p:extLst>
      <p:ext uri="{BB962C8B-B14F-4D97-AF65-F5344CB8AC3E}">
        <p14:creationId xmlns:p14="http://schemas.microsoft.com/office/powerpoint/2010/main" val="3517545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normAutofit/>
          </a:bodyPr>
          <a:lstStyle>
            <a:lvl1pPr algn="l" defTabSz="914400" rtl="0" eaLnBrk="1" latinLnBrk="0" hangingPunct="1">
              <a:lnSpc>
                <a:spcPct val="90000"/>
              </a:lnSpc>
              <a:spcBef>
                <a:spcPct val="0"/>
              </a:spcBef>
              <a:buNone/>
              <a:defRPr lang="fr-FR" sz="4400" kern="1200" dirty="0">
                <a:solidFill>
                  <a:srgbClr val="E85A12"/>
                </a:solidFill>
                <a:latin typeface="+mn-lt"/>
                <a:ea typeface="+mj-ea"/>
                <a:cs typeface="+mj-cs"/>
              </a:defRPr>
            </a:lvl1pPr>
          </a:lstStyle>
          <a:p>
            <a:r>
              <a:rPr lang="fr-FR" dirty="0" smtClean="0"/>
              <a:t>MODIFIEZ LE STYLE DU TITRE</a:t>
            </a:r>
            <a:endParaRPr lang="fr-FR" dirty="0"/>
          </a:p>
        </p:txBody>
      </p:sp>
      <p:sp>
        <p:nvSpPr>
          <p:cNvPr id="3" name="Espace réservé du texte vertical 2"/>
          <p:cNvSpPr>
            <a:spLocks noGrp="1"/>
          </p:cNvSpPr>
          <p:nvPr>
            <p:ph type="body" orient="vert" idx="1"/>
          </p:nvPr>
        </p:nvSpPr>
        <p:spPr/>
        <p:txBody>
          <a:bodyPr vert="eaVert"/>
          <a:lstStyle>
            <a:lvl1pPr marL="0" indent="0">
              <a:buFontTx/>
              <a:buNone/>
              <a:defRPr lang="fr-FR" sz="2800" kern="1200" dirty="0" smtClean="0">
                <a:solidFill>
                  <a:srgbClr val="B9367A"/>
                </a:solidFill>
                <a:latin typeface="+mj-lt"/>
                <a:ea typeface="+mn-ea"/>
                <a:cs typeface="+mn-cs"/>
              </a:defRPr>
            </a:lvl1pPr>
          </a:lstStyle>
          <a:p>
            <a:pPr marL="0" lvl="0" indent="0" algn="l" defTabSz="914400" rtl="0" eaLnBrk="1" latinLnBrk="0" hangingPunct="1">
              <a:lnSpc>
                <a:spcPct val="90000"/>
              </a:lnSpc>
              <a:spcBef>
                <a:spcPts val="1000"/>
              </a:spcBef>
              <a:buFontTx/>
              <a:buNone/>
            </a:pPr>
            <a:r>
              <a:rPr lang="fr-FR" smtClean="0"/>
              <a:t>Modifier les styles du texte du masque</a:t>
            </a:r>
          </a:p>
          <a:p>
            <a:pPr marL="0" lvl="1" indent="0" algn="l" defTabSz="914400" rtl="0" eaLnBrk="1" latinLnBrk="0" hangingPunct="1">
              <a:lnSpc>
                <a:spcPct val="90000"/>
              </a:lnSpc>
              <a:spcBef>
                <a:spcPts val="1000"/>
              </a:spcBef>
              <a:buFontTx/>
              <a:buNone/>
            </a:pPr>
            <a:r>
              <a:rPr lang="fr-FR" smtClean="0"/>
              <a:t>Deuxième niveau</a:t>
            </a:r>
          </a:p>
          <a:p>
            <a:pPr marL="0" lvl="2" indent="0" algn="l" defTabSz="914400" rtl="0" eaLnBrk="1" latinLnBrk="0" hangingPunct="1">
              <a:lnSpc>
                <a:spcPct val="90000"/>
              </a:lnSpc>
              <a:spcBef>
                <a:spcPts val="1000"/>
              </a:spcBef>
              <a:buFontTx/>
              <a:buNone/>
            </a:pPr>
            <a:r>
              <a:rPr lang="fr-FR" smtClean="0"/>
              <a:t>Troisième niveau</a:t>
            </a:r>
          </a:p>
          <a:p>
            <a:pPr marL="0" lvl="3" indent="0" algn="l" defTabSz="914400" rtl="0" eaLnBrk="1" latinLnBrk="0" hangingPunct="1">
              <a:lnSpc>
                <a:spcPct val="90000"/>
              </a:lnSpc>
              <a:spcBef>
                <a:spcPts val="1000"/>
              </a:spcBef>
              <a:buFontTx/>
              <a:buNone/>
            </a:pPr>
            <a:r>
              <a:rPr lang="fr-FR" smtClean="0"/>
              <a:t>Quatrième niveau</a:t>
            </a:r>
          </a:p>
          <a:p>
            <a:pPr marL="0" lvl="4" indent="0" algn="l" defTabSz="914400" rtl="0" eaLnBrk="1" latinLnBrk="0" hangingPunct="1">
              <a:lnSpc>
                <a:spcPct val="90000"/>
              </a:lnSpc>
              <a:spcBef>
                <a:spcPts val="1000"/>
              </a:spcBef>
              <a:buFontTx/>
              <a:buNone/>
            </a:pPr>
            <a:r>
              <a:rPr lang="fr-FR" smtClean="0"/>
              <a:t>Cinquième niveau</a:t>
            </a:r>
            <a:endParaRPr lang="fr-FR" dirty="0"/>
          </a:p>
        </p:txBody>
      </p:sp>
      <p:sp>
        <p:nvSpPr>
          <p:cNvPr id="4" name="Espace réservé de la date 3"/>
          <p:cNvSpPr>
            <a:spLocks noGrp="1"/>
          </p:cNvSpPr>
          <p:nvPr>
            <p:ph type="dt" sz="half" idx="10"/>
          </p:nvPr>
        </p:nvSpPr>
        <p:spPr/>
        <p:txBody>
          <a:bodyPr/>
          <a:lstStyle/>
          <a:p>
            <a:fld id="{3C4132D7-EC22-4B7C-8CA2-0E0B7690024B}" type="datetime1">
              <a:rPr lang="fr-FR" smtClean="0"/>
              <a:t>19/10/2022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CDECEAD-8C40-4CF4-996E-32F6CDD76162}" type="slidenum">
              <a:rPr lang="fr-FR" smtClean="0"/>
              <a:t>‹N°›</a:t>
            </a:fld>
            <a:endParaRPr lang="fr-FR"/>
          </a:p>
        </p:txBody>
      </p:sp>
    </p:spTree>
    <p:extLst>
      <p:ext uri="{BB962C8B-B14F-4D97-AF65-F5344CB8AC3E}">
        <p14:creationId xmlns:p14="http://schemas.microsoft.com/office/powerpoint/2010/main" val="407111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hasCustomPrompt="1"/>
          </p:nvPr>
        </p:nvSpPr>
        <p:spPr>
          <a:xfrm>
            <a:off x="8724900" y="365125"/>
            <a:ext cx="2628900" cy="5811838"/>
          </a:xfrm>
        </p:spPr>
        <p:txBody>
          <a:bodyPr vert="eaVert">
            <a:normAutofit/>
          </a:bodyPr>
          <a:lstStyle>
            <a:lvl1pPr algn="l" defTabSz="914400" rtl="0" eaLnBrk="1" latinLnBrk="0" hangingPunct="1">
              <a:lnSpc>
                <a:spcPct val="90000"/>
              </a:lnSpc>
              <a:spcBef>
                <a:spcPct val="0"/>
              </a:spcBef>
              <a:buNone/>
              <a:defRPr lang="fr-FR" sz="4400" kern="1200" dirty="0">
                <a:solidFill>
                  <a:srgbClr val="E85A12"/>
                </a:solidFill>
                <a:latin typeface="+mn-lt"/>
                <a:ea typeface="+mj-ea"/>
                <a:cs typeface="+mj-cs"/>
              </a:defRPr>
            </a:lvl1pPr>
          </a:lstStyle>
          <a:p>
            <a:r>
              <a:rPr lang="fr-FR" dirty="0" smtClean="0"/>
              <a:t>MODIFIEZ LE STYLE DU TITRE</a:t>
            </a:r>
            <a:endParaRPr lang="fr-FR" dirty="0"/>
          </a:p>
        </p:txBody>
      </p:sp>
      <p:sp>
        <p:nvSpPr>
          <p:cNvPr id="3" name="Espace réservé du texte vertical 2"/>
          <p:cNvSpPr>
            <a:spLocks noGrp="1"/>
          </p:cNvSpPr>
          <p:nvPr>
            <p:ph type="body" orient="vert" idx="1"/>
          </p:nvPr>
        </p:nvSpPr>
        <p:spPr>
          <a:xfrm>
            <a:off x="838200" y="365125"/>
            <a:ext cx="7734300" cy="5811838"/>
          </a:xfrm>
        </p:spPr>
        <p:txBody>
          <a:bodyPr vert="eaVert"/>
          <a:lstStyle>
            <a:lvl1pPr marL="0" indent="0">
              <a:buNone/>
              <a:defRPr lang="fr-FR" sz="2800" kern="1200" dirty="0" smtClean="0">
                <a:solidFill>
                  <a:srgbClr val="B9367A"/>
                </a:solidFill>
                <a:latin typeface="+mj-lt"/>
                <a:ea typeface="+mn-ea"/>
                <a:cs typeface="+mn-cs"/>
              </a:defRPr>
            </a:lvl1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4" name="Espace réservé de la date 3"/>
          <p:cNvSpPr>
            <a:spLocks noGrp="1"/>
          </p:cNvSpPr>
          <p:nvPr>
            <p:ph type="dt" sz="half" idx="10"/>
          </p:nvPr>
        </p:nvSpPr>
        <p:spPr/>
        <p:txBody>
          <a:bodyPr/>
          <a:lstStyle/>
          <a:p>
            <a:fld id="{A29562B5-6077-4654-B2FA-CA3664563F5A}" type="datetime1">
              <a:rPr lang="fr-FR" smtClean="0"/>
              <a:t>19/10/2022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CDECEAD-8C40-4CF4-996E-32F6CDD76162}" type="slidenum">
              <a:rPr lang="fr-FR" smtClean="0"/>
              <a:t>‹N°›</a:t>
            </a:fld>
            <a:endParaRPr lang="fr-FR"/>
          </a:p>
        </p:txBody>
      </p:sp>
    </p:spTree>
    <p:extLst>
      <p:ext uri="{BB962C8B-B14F-4D97-AF65-F5344CB8AC3E}">
        <p14:creationId xmlns:p14="http://schemas.microsoft.com/office/powerpoint/2010/main" val="26166700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FC9C37-7D2C-48BF-8A01-690725565E8E}" type="datetime1">
              <a:rPr lang="fr-FR" smtClean="0"/>
              <a:t>19/10/2022</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DECEAD-8C40-4CF4-996E-32F6CDD76162}" type="slidenum">
              <a:rPr lang="fr-FR" smtClean="0"/>
              <a:t>‹N°›</a:t>
            </a:fld>
            <a:endParaRPr lang="fr-FR"/>
          </a:p>
        </p:txBody>
      </p:sp>
      <p:pic>
        <p:nvPicPr>
          <p:cNvPr id="8" name="Image 7"/>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039781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3.jpg"/><Relationship Id="rId3" Type="http://schemas.openxmlformats.org/officeDocument/2006/relationships/notesSlide" Target="../notesSlides/notesSlide4.xml"/><Relationship Id="rId7" Type="http://schemas.microsoft.com/office/2007/relationships/hdphoto" Target="../media/hdphoto2.wdp"/><Relationship Id="rId12"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8.png"/><Relationship Id="rId11" Type="http://schemas.openxmlformats.org/officeDocument/2006/relationships/image" Target="../media/image11.jpeg"/><Relationship Id="rId5" Type="http://schemas.microsoft.com/office/2007/relationships/hdphoto" Target="../media/hdphoto1.wdp"/><Relationship Id="rId10" Type="http://schemas.openxmlformats.org/officeDocument/2006/relationships/image" Target="../media/image10.png"/><Relationship Id="rId4" Type="http://schemas.openxmlformats.org/officeDocument/2006/relationships/image" Target="../media/image7.png"/><Relationship Id="rId9" Type="http://schemas.microsoft.com/office/2007/relationships/hdphoto" Target="../media/hdphoto3.wdp"/></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4.xml"/><Relationship Id="rId5" Type="http://schemas.openxmlformats.org/officeDocument/2006/relationships/image" Target="../media/image13.jp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5.xml"/><Relationship Id="rId5" Type="http://schemas.openxmlformats.org/officeDocument/2006/relationships/image" Target="../media/image13.jp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18.jpg"/><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image" Target="../media/image13.jpg"/><Relationship Id="rId5" Type="http://schemas.openxmlformats.org/officeDocument/2006/relationships/image" Target="../media/image17.jpeg"/><Relationship Id="rId4" Type="http://schemas.openxmlformats.org/officeDocument/2006/relationships/image" Target="../media/image16.jp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7.xml"/><Relationship Id="rId6" Type="http://schemas.openxmlformats.org/officeDocument/2006/relationships/image" Target="../media/image20.emf"/><Relationship Id="rId5" Type="http://schemas.openxmlformats.org/officeDocument/2006/relationships/image" Target="../media/image18.jp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hyperlink" Target="file:///Z:\1.%20Accompagnement\HYCCARE\S&#233;minaire%20final\Interviews\HYCCARE_Itw_Y.Richard_160325.mp4"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image" Target="../media/image23.png"/><Relationship Id="rId5" Type="http://schemas.openxmlformats.org/officeDocument/2006/relationships/image" Target="../media/image11.jpeg"/><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hyperlink" Target="file:///Z:\1.%20Accompagnement\HYCCARE\S&#233;minaire%20final\Interviews\HYCCARE_Itw_E.Brulebois_160325.mp4"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openxmlformats.org/officeDocument/2006/relationships/hyperlink" Target="http://www.alterrebourgognefranchecomte.org/"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a:xfrm>
            <a:off x="1914258" y="966258"/>
            <a:ext cx="9433192" cy="3064321"/>
          </a:xfrm>
        </p:spPr>
        <p:txBody>
          <a:bodyPr>
            <a:normAutofit/>
          </a:bodyPr>
          <a:lstStyle/>
          <a:p>
            <a:pPr>
              <a:lnSpc>
                <a:spcPct val="100000"/>
              </a:lnSpc>
              <a:spcBef>
                <a:spcPts val="1200"/>
              </a:spcBef>
            </a:pPr>
            <a:r>
              <a:rPr lang="fr-FR" dirty="0" smtClean="0"/>
              <a:t>Impacts climatiques : quelle eau pour demain ?</a:t>
            </a:r>
            <a:br>
              <a:rPr lang="fr-FR" dirty="0" smtClean="0"/>
            </a:br>
            <a:r>
              <a:rPr lang="fr-FR" sz="1600" dirty="0" smtClean="0"/>
              <a:t/>
            </a:r>
            <a:br>
              <a:rPr lang="fr-FR" sz="1600" dirty="0" smtClean="0"/>
            </a:br>
            <a:r>
              <a:rPr lang="fr-FR" sz="4400" i="1" dirty="0" smtClean="0"/>
              <a:t>en Bourgogne-Franche-Comté</a:t>
            </a:r>
            <a:endParaRPr lang="fr-FR" sz="4800" i="1" dirty="0"/>
          </a:p>
        </p:txBody>
      </p:sp>
      <p:sp>
        <p:nvSpPr>
          <p:cNvPr id="2" name="Espace réservé du numéro de diapositive 1"/>
          <p:cNvSpPr>
            <a:spLocks noGrp="1"/>
          </p:cNvSpPr>
          <p:nvPr>
            <p:ph type="sldNum" sz="quarter" idx="12"/>
          </p:nvPr>
        </p:nvSpPr>
        <p:spPr/>
        <p:txBody>
          <a:bodyPr/>
          <a:lstStyle/>
          <a:p>
            <a:fld id="{4CDECEAD-8C40-4CF4-996E-32F6CDD76162}" type="slidenum">
              <a:rPr lang="fr-FR" smtClean="0"/>
              <a:pPr/>
              <a:t>1</a:t>
            </a:fld>
            <a:endParaRPr lang="fr-FR"/>
          </a:p>
        </p:txBody>
      </p:sp>
    </p:spTree>
    <p:extLst>
      <p:ext uri="{BB962C8B-B14F-4D97-AF65-F5344CB8AC3E}">
        <p14:creationId xmlns:p14="http://schemas.microsoft.com/office/powerpoint/2010/main" val="5619229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3"/>
          <p:cNvSpPr>
            <a:spLocks noGrp="1" noChangeArrowheads="1"/>
          </p:cNvSpPr>
          <p:nvPr>
            <p:ph type="body" idx="1"/>
          </p:nvPr>
        </p:nvSpPr>
        <p:spPr>
          <a:xfrm>
            <a:off x="1981200" y="1688438"/>
            <a:ext cx="8054340" cy="4633913"/>
          </a:xfrm>
        </p:spPr>
        <p:txBody>
          <a:bodyPr>
            <a:noAutofit/>
          </a:bodyPr>
          <a:lstStyle/>
          <a:p>
            <a:pPr marL="446088" lvl="1" indent="-446088" fontAlgn="base">
              <a:lnSpc>
                <a:spcPct val="114000"/>
              </a:lnSpc>
              <a:spcBef>
                <a:spcPts val="1200"/>
              </a:spcBef>
              <a:spcAft>
                <a:spcPct val="0"/>
              </a:spcAft>
              <a:buSzPct val="140000"/>
              <a:buFont typeface="Webdings" panose="05030102010509060703" pitchFamily="18" charset="2"/>
              <a:buChar char="4"/>
              <a:defRPr/>
            </a:pPr>
            <a:r>
              <a:rPr lang="fr-FR" b="1" dirty="0">
                <a:solidFill>
                  <a:srgbClr val="B9367A"/>
                </a:solidFill>
              </a:rPr>
              <a:t>Des travaux de recherche à l’échelle régionale :</a:t>
            </a:r>
          </a:p>
          <a:p>
            <a:pPr marL="800100" lvl="2" indent="-342900">
              <a:lnSpc>
                <a:spcPct val="110000"/>
              </a:lnSpc>
              <a:spcBef>
                <a:spcPts val="1200"/>
              </a:spcBef>
              <a:buSzPct val="70000"/>
              <a:buFont typeface="Wingdings 2" panose="05020102010507070707" pitchFamily="18" charset="2"/>
              <a:buChar char="8"/>
              <a:defRPr/>
            </a:pPr>
            <a:r>
              <a:rPr lang="fr-FR" sz="2400" b="1" dirty="0">
                <a:solidFill>
                  <a:srgbClr val="E85A12"/>
                </a:solidFill>
              </a:rPr>
              <a:t>Des simulations climatiques de </a:t>
            </a:r>
            <a:r>
              <a:rPr lang="fr-FR" sz="2400" b="1" dirty="0" err="1">
                <a:solidFill>
                  <a:srgbClr val="E85A12"/>
                </a:solidFill>
              </a:rPr>
              <a:t>MétéoFrance</a:t>
            </a:r>
            <a:r>
              <a:rPr lang="fr-FR" sz="2400" b="1" dirty="0">
                <a:solidFill>
                  <a:srgbClr val="E85A12"/>
                </a:solidFill>
              </a:rPr>
              <a:t> </a:t>
            </a:r>
            <a:r>
              <a:rPr lang="fr-FR" sz="2400" dirty="0"/>
              <a:t>sur la partie franc-comtoise en 2010 pour le CES</a:t>
            </a:r>
          </a:p>
          <a:p>
            <a:pPr marL="800100" lvl="2" indent="-342900">
              <a:lnSpc>
                <a:spcPct val="110000"/>
              </a:lnSpc>
              <a:spcBef>
                <a:spcPts val="1200"/>
              </a:spcBef>
              <a:spcAft>
                <a:spcPts val="600"/>
              </a:spcAft>
              <a:buSzPct val="70000"/>
              <a:buFont typeface="Wingdings 2" panose="05020102010507070707" pitchFamily="18" charset="2"/>
              <a:buChar char="8"/>
              <a:defRPr/>
            </a:pPr>
            <a:r>
              <a:rPr lang="fr-FR" sz="2400" b="1" dirty="0" smtClean="0">
                <a:solidFill>
                  <a:srgbClr val="E85A12"/>
                </a:solidFill>
              </a:rPr>
              <a:t>Le projet de recherche-action </a:t>
            </a:r>
            <a:r>
              <a:rPr sz="2400" b="1" dirty="0" smtClean="0">
                <a:solidFill>
                  <a:srgbClr val="E85A12"/>
                </a:solidFill>
              </a:rPr>
              <a:t>HYCCARE </a:t>
            </a:r>
            <a:r>
              <a:rPr lang="fr-FR" sz="2400" dirty="0" smtClean="0"/>
              <a:t>sur l’impact du changement climatique sur la ressource en eau en Bourgogne</a:t>
            </a:r>
          </a:p>
          <a:p>
            <a:pPr marL="892175" lvl="2" indent="0">
              <a:lnSpc>
                <a:spcPct val="110000"/>
              </a:lnSpc>
              <a:spcBef>
                <a:spcPts val="0"/>
              </a:spcBef>
              <a:buNone/>
              <a:defRPr/>
            </a:pPr>
            <a:r>
              <a:rPr lang="fr-FR" sz="2200" dirty="0">
                <a:sym typeface="Wingdings" panose="05000000000000000000" pitchFamily="2" charset="2"/>
              </a:rPr>
              <a:t>	</a:t>
            </a:r>
            <a:r>
              <a:rPr lang="fr-FR" sz="2200" dirty="0" smtClean="0">
                <a:sym typeface="Wingdings 3" panose="05040102010807070707" pitchFamily="18" charset="2"/>
              </a:rPr>
              <a:t></a:t>
            </a:r>
            <a:r>
              <a:rPr lang="fr-FR" sz="2200" dirty="0" smtClean="0">
                <a:sym typeface="Wingdings" panose="05000000000000000000" pitchFamily="2" charset="2"/>
              </a:rPr>
              <a:t> </a:t>
            </a:r>
            <a:r>
              <a:rPr lang="fr-FR" sz="2200" dirty="0">
                <a:sym typeface="Wingdings" panose="05000000000000000000" pitchFamily="2" charset="2"/>
              </a:rPr>
              <a:t>3,5 ans de recherches en continu (</a:t>
            </a:r>
            <a:r>
              <a:rPr lang="fr-FR" sz="2200" dirty="0" smtClean="0">
                <a:sym typeface="Wingdings" panose="05000000000000000000" pitchFamily="2" charset="2"/>
              </a:rPr>
              <a:t>2013-2016</a:t>
            </a:r>
            <a:r>
              <a:rPr lang="fr-FR" sz="2200" dirty="0">
                <a:sym typeface="Wingdings" panose="05000000000000000000" pitchFamily="2" charset="2"/>
              </a:rPr>
              <a:t>)</a:t>
            </a:r>
          </a:p>
          <a:p>
            <a:pPr marL="892175" lvl="2" indent="0">
              <a:lnSpc>
                <a:spcPct val="110000"/>
              </a:lnSpc>
              <a:spcBef>
                <a:spcPts val="0"/>
              </a:spcBef>
              <a:buNone/>
              <a:defRPr/>
            </a:pPr>
            <a:r>
              <a:rPr lang="fr-FR" sz="2200" dirty="0" smtClean="0">
                <a:sym typeface="Wingdings 3" panose="05040102010807070707" pitchFamily="18" charset="2"/>
              </a:rPr>
              <a:t></a:t>
            </a:r>
            <a:r>
              <a:rPr lang="fr-FR" sz="2200" dirty="0" smtClean="0">
                <a:sym typeface="Wingdings" panose="05000000000000000000" pitchFamily="2" charset="2"/>
              </a:rPr>
              <a:t> Des </a:t>
            </a:r>
            <a:r>
              <a:rPr lang="fr-FR" sz="2200" dirty="0">
                <a:sym typeface="Wingdings" panose="05000000000000000000" pitchFamily="2" charset="2"/>
              </a:rPr>
              <a:t>travaux poursuivis en 2016 par une thèse</a:t>
            </a:r>
          </a:p>
          <a:p>
            <a:pPr marL="892175" lvl="2" indent="0">
              <a:lnSpc>
                <a:spcPct val="110000"/>
              </a:lnSpc>
              <a:spcBef>
                <a:spcPts val="0"/>
              </a:spcBef>
              <a:buNone/>
              <a:defRPr/>
            </a:pPr>
            <a:r>
              <a:rPr lang="fr-FR" sz="2200" dirty="0">
                <a:sym typeface="Wingdings 3" panose="05040102010807070707" pitchFamily="18" charset="2"/>
              </a:rPr>
              <a:t></a:t>
            </a:r>
            <a:r>
              <a:rPr lang="fr-FR" sz="2200" dirty="0" smtClean="0">
                <a:sym typeface="Wingdings" panose="05000000000000000000" pitchFamily="2" charset="2"/>
              </a:rPr>
              <a:t> 6 organismes de recherche et + de 20 personnes impliquées </a:t>
            </a:r>
          </a:p>
          <a:p>
            <a:pPr marL="892175" lvl="2" indent="0">
              <a:lnSpc>
                <a:spcPct val="110000"/>
              </a:lnSpc>
              <a:spcBef>
                <a:spcPts val="0"/>
              </a:spcBef>
              <a:buNone/>
              <a:defRPr/>
            </a:pPr>
            <a:r>
              <a:rPr lang="fr-FR" sz="2200" dirty="0">
                <a:sym typeface="Wingdings 3" panose="05040102010807070707" pitchFamily="18" charset="2"/>
              </a:rPr>
              <a:t></a:t>
            </a:r>
            <a:r>
              <a:rPr lang="fr-FR" sz="2200" dirty="0">
                <a:sym typeface="Wingdings" panose="05000000000000000000" pitchFamily="2" charset="2"/>
              </a:rPr>
              <a:t> Un </a:t>
            </a:r>
            <a:r>
              <a:rPr lang="fr-FR" sz="2200" dirty="0" smtClean="0">
                <a:sym typeface="Wingdings" panose="05000000000000000000" pitchFamily="2" charset="2"/>
              </a:rPr>
              <a:t>projet reconnu au niveau national</a:t>
            </a:r>
          </a:p>
          <a:p>
            <a:pPr marL="1235075" lvl="2" indent="-342900">
              <a:lnSpc>
                <a:spcPct val="110000"/>
              </a:lnSpc>
              <a:spcBef>
                <a:spcPts val="0"/>
              </a:spcBef>
              <a:buFont typeface="Wingdings" panose="05000000000000000000" pitchFamily="2" charset="2"/>
              <a:buChar char="à"/>
              <a:defRPr/>
            </a:pPr>
            <a:endParaRPr lang="fr-FR" sz="2200" dirty="0">
              <a:sym typeface="Wingdings" panose="05000000000000000000" pitchFamily="2" charset="2"/>
            </a:endParaRPr>
          </a:p>
          <a:p>
            <a:pPr marL="892175" lvl="2" indent="0">
              <a:lnSpc>
                <a:spcPct val="110000"/>
              </a:lnSpc>
              <a:spcBef>
                <a:spcPts val="0"/>
              </a:spcBef>
              <a:buNone/>
              <a:defRPr/>
            </a:pPr>
            <a:endParaRPr lang="fr-FR" sz="2200" dirty="0" smtClean="0">
              <a:sym typeface="Wingdings" panose="05000000000000000000" pitchFamily="2" charset="2"/>
            </a:endParaRPr>
          </a:p>
        </p:txBody>
      </p:sp>
      <p:sp>
        <p:nvSpPr>
          <p:cNvPr id="9" name="Titre 3"/>
          <p:cNvSpPr>
            <a:spLocks noGrp="1"/>
          </p:cNvSpPr>
          <p:nvPr>
            <p:ph type="title"/>
          </p:nvPr>
        </p:nvSpPr>
        <p:spPr>
          <a:xfrm>
            <a:off x="1832362" y="365125"/>
            <a:ext cx="9927278" cy="1325563"/>
          </a:xfrm>
        </p:spPr>
        <p:txBody>
          <a:bodyPr/>
          <a:lstStyle/>
          <a:p>
            <a:pPr algn="r"/>
            <a:r>
              <a:rPr lang="fr-FR" dirty="0" smtClean="0"/>
              <a:t>Des connaissances locales existent !</a:t>
            </a:r>
            <a:endParaRPr lang="fr-FR" b="1" dirty="0"/>
          </a:p>
        </p:txBody>
      </p:sp>
      <p:sp>
        <p:nvSpPr>
          <p:cNvPr id="2" name="Espace réservé du numéro de diapositive 1"/>
          <p:cNvSpPr>
            <a:spLocks noGrp="1"/>
          </p:cNvSpPr>
          <p:nvPr>
            <p:ph type="sldNum" sz="quarter" idx="12"/>
          </p:nvPr>
        </p:nvSpPr>
        <p:spPr/>
        <p:txBody>
          <a:bodyPr/>
          <a:lstStyle/>
          <a:p>
            <a:fld id="{4CDECEAD-8C40-4CF4-996E-32F6CDD76162}" type="slidenum">
              <a:rPr lang="fr-FR" smtClean="0"/>
              <a:pPr/>
              <a:t>2</a:t>
            </a:fld>
            <a:endParaRPr lang="fr-FR"/>
          </a:p>
        </p:txBody>
      </p:sp>
      <p:pic>
        <p:nvPicPr>
          <p:cNvPr id="3" name="Imag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45149" y="4520883"/>
            <a:ext cx="2304882" cy="1647141"/>
          </a:xfrm>
          <a:prstGeom prst="rect">
            <a:avLst/>
          </a:prstGeom>
        </p:spPr>
      </p:pic>
      <p:pic>
        <p:nvPicPr>
          <p:cNvPr id="4" name="Image 3"/>
          <p:cNvPicPr>
            <a:picLocks noChangeAspect="1"/>
          </p:cNvPicPr>
          <p:nvPr/>
        </p:nvPicPr>
        <p:blipFill rotWithShape="1">
          <a:blip r:embed="rId5"/>
          <a:srcRect l="34101" t="16550" r="35044" b="4035"/>
          <a:stretch/>
        </p:blipFill>
        <p:spPr>
          <a:xfrm>
            <a:off x="10182843" y="2074489"/>
            <a:ext cx="1541987" cy="2232430"/>
          </a:xfrm>
          <a:prstGeom prst="rect">
            <a:avLst/>
          </a:prstGeom>
        </p:spPr>
      </p:pic>
      <p:cxnSp>
        <p:nvCxnSpPr>
          <p:cNvPr id="6" name="Connecteur droit 5"/>
          <p:cNvCxnSpPr/>
          <p:nvPr/>
        </p:nvCxnSpPr>
        <p:spPr>
          <a:xfrm flipV="1">
            <a:off x="1714500" y="1440630"/>
            <a:ext cx="10045140" cy="45270"/>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1432697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12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12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12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12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123">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12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17788" y="4322764"/>
            <a:ext cx="2106612" cy="23399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23" name="Rectangle 3"/>
          <p:cNvSpPr txBox="1">
            <a:spLocks noChangeArrowheads="1"/>
          </p:cNvSpPr>
          <p:nvPr/>
        </p:nvSpPr>
        <p:spPr bwMode="auto">
          <a:xfrm>
            <a:off x="2018373" y="2951432"/>
            <a:ext cx="4191465" cy="3131688"/>
          </a:xfrm>
          <a:prstGeom prst="rect">
            <a:avLst/>
          </a:prstGeom>
          <a:noFill/>
          <a:ln>
            <a:noFill/>
          </a:ln>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357188" lvl="3" indent="-357188" eaLnBrk="1" hangingPunct="1">
              <a:buSzPct val="70000"/>
              <a:buFont typeface="Wingdings 2" panose="05020102010507070707" pitchFamily="18" charset="2"/>
              <a:buChar char="8"/>
              <a:defRPr/>
            </a:pPr>
            <a:r>
              <a:rPr lang="fr-FR" altLang="fr-FR" sz="2400" dirty="0" smtClean="0"/>
              <a:t>Test de 3 scénarii (A1B</a:t>
            </a:r>
            <a:r>
              <a:rPr lang="fr-FR" altLang="fr-FR" sz="2400" dirty="0"/>
              <a:t>, A2 et B1) </a:t>
            </a:r>
            <a:r>
              <a:rPr lang="fr-FR" altLang="fr-FR" sz="2400" dirty="0" smtClean="0"/>
              <a:t>s</a:t>
            </a:r>
            <a:r>
              <a:rPr lang="fr-FR" altLang="fr-FR" sz="2400" kern="0" dirty="0" smtClean="0"/>
              <a:t>ur </a:t>
            </a:r>
            <a:r>
              <a:rPr lang="fr-FR" altLang="fr-FR" sz="2400" kern="0" dirty="0"/>
              <a:t>toute la </a:t>
            </a:r>
            <a:r>
              <a:rPr lang="fr-FR" altLang="fr-FR" sz="2400" kern="0" dirty="0" smtClean="0"/>
              <a:t>Franche-Comté </a:t>
            </a:r>
          </a:p>
          <a:p>
            <a:pPr marL="357188" lvl="3" indent="-357188" eaLnBrk="1" hangingPunct="1">
              <a:buSzPct val="70000"/>
              <a:buFont typeface="Wingdings 2" panose="05020102010507070707" pitchFamily="18" charset="2"/>
              <a:buChar char="8"/>
              <a:defRPr/>
            </a:pPr>
            <a:r>
              <a:rPr lang="fr-FR" altLang="fr-FR" sz="2400" kern="0" dirty="0" smtClean="0"/>
              <a:t>Pas de simulation sur la ressource en eau</a:t>
            </a:r>
          </a:p>
          <a:p>
            <a:pPr marL="1971675" lvl="2" indent="-285750" eaLnBrk="1" hangingPunct="1">
              <a:buFont typeface="Wingdings" panose="05000000000000000000" pitchFamily="2" charset="2"/>
              <a:buChar char="ü"/>
              <a:defRPr/>
            </a:pPr>
            <a:endParaRPr lang="fr-FR" altLang="fr-FR" sz="1600" kern="0" dirty="0">
              <a:solidFill>
                <a:srgbClr val="215968"/>
              </a:solidFill>
            </a:endParaRPr>
          </a:p>
          <a:p>
            <a:pPr marL="685800" lvl="1" eaLnBrk="1" hangingPunct="1">
              <a:buFontTx/>
              <a:buChar char="-"/>
              <a:defRPr/>
            </a:pPr>
            <a:endParaRPr lang="fr-FR" altLang="fr-FR" sz="1600" kern="0" dirty="0">
              <a:solidFill>
                <a:schemeClr val="accent2"/>
              </a:solidFill>
            </a:endParaRPr>
          </a:p>
        </p:txBody>
      </p:sp>
      <p:sp>
        <p:nvSpPr>
          <p:cNvPr id="6" name="Espace réservé du numéro de diapositive 5"/>
          <p:cNvSpPr>
            <a:spLocks noGrp="1"/>
          </p:cNvSpPr>
          <p:nvPr>
            <p:ph type="sldNum" sz="quarter" idx="12"/>
          </p:nvPr>
        </p:nvSpPr>
        <p:spPr/>
        <p:txBody>
          <a:bodyPr/>
          <a:lstStyle/>
          <a:p>
            <a:fld id="{4CDECEAD-8C40-4CF4-996E-32F6CDD76162}" type="slidenum">
              <a:rPr lang="fr-FR" smtClean="0"/>
              <a:pPr/>
              <a:t>3</a:t>
            </a:fld>
            <a:endParaRPr lang="fr-FR" dirty="0"/>
          </a:p>
        </p:txBody>
      </p:sp>
      <p:sp>
        <p:nvSpPr>
          <p:cNvPr id="24" name="Titre 3"/>
          <p:cNvSpPr>
            <a:spLocks noGrp="1"/>
          </p:cNvSpPr>
          <p:nvPr>
            <p:ph type="title"/>
          </p:nvPr>
        </p:nvSpPr>
        <p:spPr>
          <a:xfrm>
            <a:off x="1832362" y="365125"/>
            <a:ext cx="9927278" cy="1325563"/>
          </a:xfrm>
        </p:spPr>
        <p:txBody>
          <a:bodyPr/>
          <a:lstStyle/>
          <a:p>
            <a:pPr algn="r"/>
            <a:r>
              <a:rPr lang="fr-FR" dirty="0" smtClean="0"/>
              <a:t>Les simulations de </a:t>
            </a:r>
            <a:r>
              <a:rPr lang="fr-FR" dirty="0" err="1" smtClean="0"/>
              <a:t>MétéoFrance</a:t>
            </a:r>
            <a:endParaRPr lang="fr-FR" b="1" dirty="0"/>
          </a:p>
        </p:txBody>
      </p:sp>
      <p:cxnSp>
        <p:nvCxnSpPr>
          <p:cNvPr id="25" name="Connecteur droit 24"/>
          <p:cNvCxnSpPr/>
          <p:nvPr/>
        </p:nvCxnSpPr>
        <p:spPr>
          <a:xfrm flipV="1">
            <a:off x="1668780" y="1440630"/>
            <a:ext cx="10090860" cy="33840"/>
          </a:xfrm>
          <a:prstGeom prst="line">
            <a:avLst/>
          </a:prstGeom>
        </p:spPr>
        <p:style>
          <a:lnRef idx="1">
            <a:schemeClr val="accent1"/>
          </a:lnRef>
          <a:fillRef idx="0">
            <a:schemeClr val="accent1"/>
          </a:fillRef>
          <a:effectRef idx="0">
            <a:schemeClr val="accent1"/>
          </a:effectRef>
          <a:fontRef idx="minor">
            <a:schemeClr val="tx1"/>
          </a:fontRef>
        </p:style>
      </p:cxnSp>
      <p:sp>
        <p:nvSpPr>
          <p:cNvPr id="26" name="Rectangle 3"/>
          <p:cNvSpPr txBox="1">
            <a:spLocks noChangeArrowheads="1"/>
          </p:cNvSpPr>
          <p:nvPr/>
        </p:nvSpPr>
        <p:spPr bwMode="auto">
          <a:xfrm>
            <a:off x="1572322" y="1690688"/>
            <a:ext cx="10187318" cy="1249711"/>
          </a:xfrm>
          <a:prstGeom prst="rect">
            <a:avLst/>
          </a:prstGeom>
          <a:noFill/>
          <a:ln>
            <a:noFill/>
          </a:ln>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446088" lvl="1" indent="-446088" eaLnBrk="1" hangingPunct="1">
              <a:lnSpc>
                <a:spcPct val="114000"/>
              </a:lnSpc>
              <a:spcBef>
                <a:spcPts val="1200"/>
              </a:spcBef>
              <a:buSzPct val="140000"/>
              <a:buFont typeface="Webdings" panose="05030102010509060703" pitchFamily="18" charset="2"/>
              <a:buChar char="4"/>
              <a:defRPr/>
            </a:pPr>
            <a:r>
              <a:rPr lang="fr-FR" altLang="fr-FR" sz="2400" b="1" dirty="0">
                <a:solidFill>
                  <a:srgbClr val="B9367A"/>
                </a:solidFill>
              </a:rPr>
              <a:t>Analyse de l’observé (passé) et simulations jusqu’aux horizons 2030, 2050 et 2080 du changement climatique</a:t>
            </a:r>
          </a:p>
          <a:p>
            <a:pPr marL="1971675" lvl="2" indent="-285750" eaLnBrk="1" hangingPunct="1">
              <a:buFont typeface="Wingdings" panose="05000000000000000000" pitchFamily="2" charset="2"/>
              <a:buChar char="ü"/>
              <a:defRPr/>
            </a:pPr>
            <a:endParaRPr lang="fr-FR" altLang="fr-FR" sz="1600" kern="0" dirty="0">
              <a:solidFill>
                <a:srgbClr val="215968"/>
              </a:solidFill>
            </a:endParaRPr>
          </a:p>
          <a:p>
            <a:pPr marL="2000250" lvl="4" eaLnBrk="1" hangingPunct="1">
              <a:buFontTx/>
              <a:buChar char="-"/>
              <a:defRPr/>
            </a:pPr>
            <a:endParaRPr lang="fr-FR" altLang="fr-FR" sz="800" kern="0" dirty="0">
              <a:solidFill>
                <a:schemeClr val="accent2"/>
              </a:solidFill>
            </a:endParaRPr>
          </a:p>
        </p:txBody>
      </p:sp>
      <p:pic>
        <p:nvPicPr>
          <p:cNvPr id="7" name="Image 6"/>
          <p:cNvPicPr>
            <a:picLocks noChangeAspect="1"/>
          </p:cNvPicPr>
          <p:nvPr/>
        </p:nvPicPr>
        <p:blipFill rotWithShape="1">
          <a:blip r:embed="rId4"/>
          <a:srcRect l="24494" t="21228" r="25570" b="21229"/>
          <a:stretch/>
        </p:blipFill>
        <p:spPr>
          <a:xfrm>
            <a:off x="6278132" y="2620245"/>
            <a:ext cx="5342120" cy="3462876"/>
          </a:xfrm>
          <a:prstGeom prst="rect">
            <a:avLst/>
          </a:prstGeom>
        </p:spPr>
      </p:pic>
    </p:spTree>
    <p:custDataLst>
      <p:tags r:id="rId1"/>
    </p:custDataLst>
    <p:extLst>
      <p:ext uri="{BB962C8B-B14F-4D97-AF65-F5344CB8AC3E}">
        <p14:creationId xmlns:p14="http://schemas.microsoft.com/office/powerpoint/2010/main" val="19317084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3">
                                            <p:txEl>
                                              <p:pRg st="1" end="1"/>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8181531" y="4330696"/>
            <a:ext cx="2106613" cy="2339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20" name="Rectangle 19"/>
          <p:cNvSpPr/>
          <p:nvPr/>
        </p:nvSpPr>
        <p:spPr>
          <a:xfrm>
            <a:off x="5408613" y="4322764"/>
            <a:ext cx="2108200" cy="2339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3" name="Rectangle 2"/>
          <p:cNvSpPr/>
          <p:nvPr/>
        </p:nvSpPr>
        <p:spPr>
          <a:xfrm>
            <a:off x="2617788" y="4322764"/>
            <a:ext cx="2106612" cy="23399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23" name="Rectangle 3"/>
          <p:cNvSpPr txBox="1">
            <a:spLocks noChangeArrowheads="1"/>
          </p:cNvSpPr>
          <p:nvPr/>
        </p:nvSpPr>
        <p:spPr bwMode="auto">
          <a:xfrm>
            <a:off x="1335213" y="2859089"/>
            <a:ext cx="7419609" cy="2482850"/>
          </a:xfrm>
          <a:prstGeom prst="rect">
            <a:avLst/>
          </a:prstGeom>
          <a:noFill/>
          <a:ln>
            <a:noFill/>
          </a:ln>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952500" lvl="3" indent="-342900" eaLnBrk="1" hangingPunct="1">
              <a:buSzPct val="70000"/>
              <a:buFont typeface="Wingdings 2" panose="05020102010507070707" pitchFamily="18" charset="2"/>
              <a:buChar char="8"/>
              <a:defRPr/>
            </a:pPr>
            <a:r>
              <a:rPr lang="fr-FR" altLang="fr-FR" sz="2400" b="1" kern="0" dirty="0" smtClean="0"/>
              <a:t>sur </a:t>
            </a:r>
            <a:r>
              <a:rPr lang="fr-FR" altLang="fr-FR" sz="2400" b="1" kern="0" dirty="0"/>
              <a:t>toute la Bourgogne </a:t>
            </a:r>
            <a:r>
              <a:rPr lang="fr-FR" altLang="fr-FR" sz="2400" kern="0" dirty="0"/>
              <a:t>(maille de </a:t>
            </a:r>
            <a:r>
              <a:rPr lang="fr-FR" altLang="fr-FR" sz="2400" kern="0" dirty="0" smtClean="0"/>
              <a:t>12 km</a:t>
            </a:r>
            <a:r>
              <a:rPr lang="fr-FR" altLang="fr-FR" sz="2400" kern="0" dirty="0"/>
              <a:t>) pour le </a:t>
            </a:r>
            <a:r>
              <a:rPr lang="fr-FR" altLang="fr-FR" sz="2400" kern="0" dirty="0" smtClean="0"/>
              <a:t>climat</a:t>
            </a:r>
          </a:p>
          <a:p>
            <a:pPr marL="952500" lvl="3" indent="-342900" eaLnBrk="1" hangingPunct="1">
              <a:buSzPct val="70000"/>
              <a:buFont typeface="Wingdings 2" panose="05020102010507070707" pitchFamily="18" charset="2"/>
              <a:buChar char="8"/>
              <a:defRPr/>
            </a:pPr>
            <a:r>
              <a:rPr lang="fr-FR" altLang="fr-FR" sz="2400" b="1" kern="0" dirty="0" smtClean="0"/>
              <a:t>sur </a:t>
            </a:r>
            <a:r>
              <a:rPr lang="fr-FR" altLang="fr-FR" sz="2400" b="1" kern="0" dirty="0"/>
              <a:t>13 bassins versants </a:t>
            </a:r>
            <a:r>
              <a:rPr lang="fr-FR" altLang="fr-FR" sz="2400" kern="0" dirty="0"/>
              <a:t>pour les débits</a:t>
            </a:r>
          </a:p>
          <a:p>
            <a:pPr marL="952500" lvl="3" indent="-342900" eaLnBrk="1" hangingPunct="1">
              <a:buSzPct val="70000"/>
              <a:buFont typeface="Wingdings 2" panose="05020102010507070707" pitchFamily="18" charset="2"/>
              <a:buChar char="8"/>
              <a:defRPr/>
            </a:pPr>
            <a:r>
              <a:rPr lang="fr-FR" altLang="fr-FR" sz="2400" b="1" kern="0" dirty="0"/>
              <a:t>au sein de 3 bassins versants </a:t>
            </a:r>
            <a:endParaRPr lang="fr-FR" altLang="fr-FR" sz="2400" b="1" kern="0" dirty="0" smtClean="0"/>
          </a:p>
          <a:p>
            <a:pPr marL="958850" lvl="3" indent="-349250" eaLnBrk="1" hangingPunct="1">
              <a:buSzPct val="70000"/>
              <a:buNone/>
              <a:defRPr/>
            </a:pPr>
            <a:r>
              <a:rPr lang="fr-FR" altLang="fr-FR" sz="2400" b="1" kern="0" dirty="0"/>
              <a:t>	</a:t>
            </a:r>
            <a:r>
              <a:rPr lang="fr-FR" altLang="fr-FR" sz="2400" kern="0" dirty="0" smtClean="0"/>
              <a:t>pour </a:t>
            </a:r>
            <a:r>
              <a:rPr lang="fr-FR" altLang="fr-FR" sz="2400" kern="0" dirty="0"/>
              <a:t>la </a:t>
            </a:r>
            <a:r>
              <a:rPr lang="fr-FR" altLang="fr-FR" sz="2400" kern="0" dirty="0" smtClean="0"/>
              <a:t>réserve </a:t>
            </a:r>
            <a:r>
              <a:rPr lang="fr-FR" altLang="fr-FR" sz="2400" kern="0" dirty="0"/>
              <a:t>utile en eau des </a:t>
            </a:r>
            <a:r>
              <a:rPr lang="fr-FR" altLang="fr-FR" sz="2400" kern="0" dirty="0" smtClean="0"/>
              <a:t>sols</a:t>
            </a:r>
            <a:endParaRPr lang="fr-FR" altLang="fr-FR" sz="1600" kern="0" dirty="0">
              <a:solidFill>
                <a:srgbClr val="215968"/>
              </a:solidFill>
            </a:endParaRPr>
          </a:p>
          <a:p>
            <a:pPr marL="685800" lvl="1" eaLnBrk="1" hangingPunct="1">
              <a:buFontTx/>
              <a:buChar char="-"/>
              <a:defRPr/>
            </a:pPr>
            <a:endParaRPr lang="fr-FR" altLang="fr-FR" sz="1600" kern="0" dirty="0">
              <a:solidFill>
                <a:schemeClr val="accent2"/>
              </a:solidFill>
            </a:endParaRPr>
          </a:p>
        </p:txBody>
      </p:sp>
      <p:pic>
        <p:nvPicPr>
          <p:cNvPr id="2" name="Image 3"/>
          <p:cNvPicPr>
            <a:picLocks noChangeAspect="1"/>
          </p:cNvPicPr>
          <p:nvPr/>
        </p:nvPicPr>
        <p:blipFill>
          <a:blip r:embed="rId4" cstate="print">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9834434" y="4090760"/>
            <a:ext cx="1283332" cy="1344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age 3"/>
          <p:cNvPicPr>
            <a:picLocks noChangeAspect="1"/>
          </p:cNvPicPr>
          <p:nvPr/>
        </p:nvPicPr>
        <p:blipFill>
          <a:blip r:embed="rId6" cstate="print">
            <a:extLst>
              <a:ext uri="{BEBA8EAE-BF5A-486C-A8C5-ECC9F3942E4B}">
                <a14:imgProps xmlns:a14="http://schemas.microsoft.com/office/drawing/2010/main">
                  <a14:imgLayer r:embed="rId7">
                    <a14:imgEffect>
                      <a14:sharpenSoften amount="50000"/>
                    </a14:imgEffect>
                  </a14:imgLayer>
                </a14:imgProps>
              </a:ext>
              <a:ext uri="{28A0092B-C50C-407E-A947-70E740481C1C}">
                <a14:useLocalDpi xmlns:a14="http://schemas.microsoft.com/office/drawing/2010/main" val="0"/>
              </a:ext>
            </a:extLst>
          </a:blip>
          <a:srcRect l="2779" t="1701" r="4019" b="1701"/>
          <a:stretch>
            <a:fillRect/>
          </a:stretch>
        </p:blipFill>
        <p:spPr bwMode="auto">
          <a:xfrm>
            <a:off x="10585409" y="2856479"/>
            <a:ext cx="1047110" cy="1284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age 7"/>
          <p:cNvPicPr>
            <a:picLocks noChangeAspect="1"/>
          </p:cNvPicPr>
          <p:nvPr/>
        </p:nvPicPr>
        <p:blipFill>
          <a:blip r:embed="rId8" cstate="print">
            <a:extLst>
              <a:ext uri="{BEBA8EAE-BF5A-486C-A8C5-ECC9F3942E4B}">
                <a14:imgProps xmlns:a14="http://schemas.microsoft.com/office/drawing/2010/main">
                  <a14:imgLayer r:embed="rId9">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9315639" y="5332762"/>
            <a:ext cx="1037591" cy="1268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Espace réservé du numéro de diapositive 5"/>
          <p:cNvSpPr>
            <a:spLocks noGrp="1"/>
          </p:cNvSpPr>
          <p:nvPr>
            <p:ph type="sldNum" sz="quarter" idx="12"/>
          </p:nvPr>
        </p:nvSpPr>
        <p:spPr/>
        <p:txBody>
          <a:bodyPr/>
          <a:lstStyle/>
          <a:p>
            <a:fld id="{4CDECEAD-8C40-4CF4-996E-32F6CDD76162}" type="slidenum">
              <a:rPr lang="fr-FR" smtClean="0"/>
              <a:pPr/>
              <a:t>4</a:t>
            </a:fld>
            <a:endParaRPr lang="fr-FR" dirty="0"/>
          </a:p>
        </p:txBody>
      </p:sp>
      <p:sp>
        <p:nvSpPr>
          <p:cNvPr id="24" name="Titre 3"/>
          <p:cNvSpPr>
            <a:spLocks noGrp="1"/>
          </p:cNvSpPr>
          <p:nvPr>
            <p:ph type="title"/>
          </p:nvPr>
        </p:nvSpPr>
        <p:spPr>
          <a:xfrm>
            <a:off x="1832362" y="365125"/>
            <a:ext cx="9927278" cy="1325563"/>
          </a:xfrm>
        </p:spPr>
        <p:txBody>
          <a:bodyPr/>
          <a:lstStyle/>
          <a:p>
            <a:pPr algn="r"/>
            <a:r>
              <a:rPr lang="fr-FR" dirty="0" smtClean="0"/>
              <a:t>HYCCARE Bourgogne</a:t>
            </a:r>
            <a:endParaRPr lang="fr-FR" b="1" dirty="0"/>
          </a:p>
        </p:txBody>
      </p:sp>
      <p:cxnSp>
        <p:nvCxnSpPr>
          <p:cNvPr id="25" name="Connecteur droit 24"/>
          <p:cNvCxnSpPr/>
          <p:nvPr/>
        </p:nvCxnSpPr>
        <p:spPr>
          <a:xfrm>
            <a:off x="1657350" y="1440180"/>
            <a:ext cx="10102290" cy="45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Image 8"/>
          <p:cNvPicPr>
            <a:picLocks noChangeAspect="1"/>
          </p:cNvPicPr>
          <p:nvPr/>
        </p:nvPicPr>
        <p:blipFill rotWithShape="1">
          <a:blip r:embed="rId10">
            <a:extLst>
              <a:ext uri="{28A0092B-C50C-407E-A947-70E740481C1C}">
                <a14:useLocalDpi xmlns:a14="http://schemas.microsoft.com/office/drawing/2010/main" val="0"/>
              </a:ext>
            </a:extLst>
          </a:blip>
          <a:srcRect l="-1520" r="1"/>
          <a:stretch/>
        </p:blipFill>
        <p:spPr>
          <a:xfrm>
            <a:off x="3286728" y="5136179"/>
            <a:ext cx="5041645" cy="1564781"/>
          </a:xfrm>
          <a:prstGeom prst="rect">
            <a:avLst/>
          </a:prstGeom>
        </p:spPr>
      </p:pic>
      <p:sp>
        <p:nvSpPr>
          <p:cNvPr id="26" name="Rectangle 3"/>
          <p:cNvSpPr txBox="1">
            <a:spLocks noChangeArrowheads="1"/>
          </p:cNvSpPr>
          <p:nvPr/>
        </p:nvSpPr>
        <p:spPr bwMode="auto">
          <a:xfrm>
            <a:off x="1561171" y="1685578"/>
            <a:ext cx="10348331" cy="1173511"/>
          </a:xfrm>
          <a:prstGeom prst="rect">
            <a:avLst/>
          </a:prstGeom>
          <a:noFill/>
          <a:ln>
            <a:noFill/>
          </a:ln>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446088" lvl="1" indent="-446088" eaLnBrk="1" hangingPunct="1">
              <a:lnSpc>
                <a:spcPct val="114000"/>
              </a:lnSpc>
              <a:spcBef>
                <a:spcPts val="1200"/>
              </a:spcBef>
              <a:buSzPct val="140000"/>
              <a:buFont typeface="Webdings" panose="05030102010509060703" pitchFamily="18" charset="2"/>
              <a:buChar char="4"/>
              <a:defRPr/>
            </a:pPr>
            <a:r>
              <a:rPr lang="fr-FR" altLang="fr-FR" sz="2400" b="1" dirty="0">
                <a:solidFill>
                  <a:srgbClr val="B9367A"/>
                </a:solidFill>
              </a:rPr>
              <a:t>Analyse de l’observé (passé) et simulations en continu jusqu’en 2100 (scénario 8.5), à une échelle fine de territoire :</a:t>
            </a:r>
          </a:p>
          <a:p>
            <a:pPr marL="1971675" lvl="2" indent="-285750" eaLnBrk="1" hangingPunct="1">
              <a:buFont typeface="Wingdings" panose="05000000000000000000" pitchFamily="2" charset="2"/>
              <a:buChar char="ü"/>
              <a:defRPr/>
            </a:pPr>
            <a:endParaRPr lang="fr-FR" altLang="fr-FR" sz="1600" kern="0" dirty="0">
              <a:solidFill>
                <a:srgbClr val="215968"/>
              </a:solidFill>
            </a:endParaRPr>
          </a:p>
          <a:p>
            <a:pPr marL="2000250" lvl="4" eaLnBrk="1" hangingPunct="1">
              <a:buFontTx/>
              <a:buChar char="-"/>
              <a:defRPr/>
            </a:pPr>
            <a:endParaRPr lang="fr-FR" altLang="fr-FR" sz="800" kern="0" dirty="0">
              <a:solidFill>
                <a:schemeClr val="accent2"/>
              </a:solidFill>
            </a:endParaRPr>
          </a:p>
        </p:txBody>
      </p:sp>
      <p:pic>
        <p:nvPicPr>
          <p:cNvPr id="31" name="Image 30"/>
          <p:cNvPicPr>
            <a:picLocks noChangeAspect="1"/>
          </p:cNvPicPr>
          <p:nvPr/>
        </p:nvPicPr>
        <p:blipFill>
          <a:blip r:embed="rId11"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9396717" y="4141169"/>
            <a:ext cx="424843" cy="424843"/>
          </a:xfrm>
          <a:prstGeom prst="rect">
            <a:avLst/>
          </a:prstGeom>
        </p:spPr>
      </p:pic>
      <p:pic>
        <p:nvPicPr>
          <p:cNvPr id="32" name="Image 31"/>
          <p:cNvPicPr>
            <a:picLocks noChangeAspect="1"/>
          </p:cNvPicPr>
          <p:nvPr/>
        </p:nvPicPr>
        <p:blipFill rotWithShape="1">
          <a:blip r:embed="rId12" cstate="print">
            <a:duotone>
              <a:schemeClr val="accent2">
                <a:shade val="45000"/>
                <a:satMod val="135000"/>
              </a:schemeClr>
              <a:prstClr val="white"/>
            </a:duotone>
            <a:extLst>
              <a:ext uri="{28A0092B-C50C-407E-A947-70E740481C1C}">
                <a14:useLocalDpi xmlns:a14="http://schemas.microsoft.com/office/drawing/2010/main" val="0"/>
              </a:ext>
            </a:extLst>
          </a:blip>
          <a:srcRect l="1" t="16895" r="8191" b="8096"/>
          <a:stretch/>
        </p:blipFill>
        <p:spPr>
          <a:xfrm>
            <a:off x="8715199" y="5118408"/>
            <a:ext cx="487642" cy="398410"/>
          </a:xfrm>
          <a:prstGeom prst="rect">
            <a:avLst/>
          </a:prstGeom>
        </p:spPr>
      </p:pic>
      <p:pic>
        <p:nvPicPr>
          <p:cNvPr id="42" name="Image 41"/>
          <p:cNvPicPr>
            <a:picLocks noChangeAspect="1"/>
          </p:cNvPicPr>
          <p:nvPr/>
        </p:nvPicPr>
        <p:blipFill>
          <a:blip r:embed="rId13">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10073540" y="2973266"/>
            <a:ext cx="532379" cy="532379"/>
          </a:xfrm>
          <a:prstGeom prst="rect">
            <a:avLst/>
          </a:prstGeom>
        </p:spPr>
      </p:pic>
      <p:cxnSp>
        <p:nvCxnSpPr>
          <p:cNvPr id="7" name="Connecteur en angle 6"/>
          <p:cNvCxnSpPr/>
          <p:nvPr/>
        </p:nvCxnSpPr>
        <p:spPr>
          <a:xfrm>
            <a:off x="7114478" y="3523787"/>
            <a:ext cx="2430988" cy="418557"/>
          </a:xfrm>
          <a:prstGeom prst="bentConnector3">
            <a:avLst>
              <a:gd name="adj1" fmla="val 9954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29" name="Connecteur en angle 28"/>
          <p:cNvCxnSpPr/>
          <p:nvPr/>
        </p:nvCxnSpPr>
        <p:spPr>
          <a:xfrm>
            <a:off x="6088566" y="4009250"/>
            <a:ext cx="2793398" cy="952050"/>
          </a:xfrm>
          <a:prstGeom prst="bentConnector3">
            <a:avLst>
              <a:gd name="adj1" fmla="val 99900"/>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8" name="Connecteur droit avec flèche 17"/>
          <p:cNvCxnSpPr/>
          <p:nvPr/>
        </p:nvCxnSpPr>
        <p:spPr>
          <a:xfrm>
            <a:off x="8881964" y="3136360"/>
            <a:ext cx="941793" cy="0"/>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9213600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3">
                                            <p:txEl>
                                              <p:pRg st="1" end="1"/>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23">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3">
                                            <p:txEl>
                                              <p:pRg st="3" end="3"/>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2"/>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3"/>
          <p:cNvSpPr txBox="1">
            <a:spLocks noChangeArrowheads="1"/>
          </p:cNvSpPr>
          <p:nvPr/>
        </p:nvSpPr>
        <p:spPr bwMode="auto">
          <a:xfrm>
            <a:off x="2041920" y="1840230"/>
            <a:ext cx="9717720" cy="1508245"/>
          </a:xfrm>
          <a:prstGeom prst="rect">
            <a:avLst/>
          </a:prstGeom>
          <a:noFill/>
          <a:ln>
            <a:noFill/>
          </a:ln>
          <a:extLst/>
        </p:spPr>
        <p:txBody>
          <a:bodyPr/>
          <a:lstStyle>
            <a:lvl1pPr marL="342900" indent="-342900">
              <a:spcBef>
                <a:spcPct val="20000"/>
              </a:spcBef>
              <a:buChar char="•"/>
              <a:defRPr sz="3200">
                <a:solidFill>
                  <a:schemeClr val="tx1"/>
                </a:solidFill>
                <a:latin typeface="Arial" panose="020B0604020202020204" pitchFamily="34" charset="0"/>
              </a:defRPr>
            </a:lvl1pPr>
            <a:lvl2pPr marL="355600" indent="-355600">
              <a:spcBef>
                <a:spcPct val="20000"/>
              </a:spcBef>
              <a:buChar char="–"/>
              <a:defRPr sz="2800">
                <a:solidFill>
                  <a:schemeClr val="tx1"/>
                </a:solidFill>
                <a:latin typeface="Arial" panose="020B0604020202020204" pitchFamily="34" charset="0"/>
              </a:defRPr>
            </a:lvl2pPr>
            <a:lvl3pPr marL="804863" indent="-4572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lvl="1">
              <a:lnSpc>
                <a:spcPct val="114000"/>
              </a:lnSpc>
              <a:spcBef>
                <a:spcPts val="1200"/>
              </a:spcBef>
              <a:buSzPct val="140000"/>
              <a:buFont typeface="Webdings" panose="05030102010509060703" pitchFamily="18" charset="2"/>
              <a:buChar char="4"/>
              <a:defRPr/>
            </a:pPr>
            <a:r>
              <a:rPr lang="fr-FR" altLang="fr-FR" sz="2400" b="1" dirty="0">
                <a:solidFill>
                  <a:srgbClr val="B9367A"/>
                </a:solidFill>
                <a:latin typeface="+mn-lt"/>
                <a:sym typeface="Wingdings" panose="05000000000000000000" pitchFamily="2" charset="2"/>
              </a:rPr>
              <a:t>Le changement climatique est déjà en cours en région</a:t>
            </a:r>
          </a:p>
          <a:p>
            <a:pPr marL="982663" lvl="2" indent="0">
              <a:lnSpc>
                <a:spcPct val="110000"/>
              </a:lnSpc>
              <a:spcBef>
                <a:spcPts val="1200"/>
              </a:spcBef>
              <a:buNone/>
              <a:tabLst>
                <a:tab pos="353616" algn="l"/>
              </a:tabLst>
              <a:defRPr/>
            </a:pPr>
            <a:r>
              <a:rPr lang="fr-FR" altLang="fr-FR" kern="0" dirty="0">
                <a:latin typeface="+mn-lt"/>
                <a:sym typeface="Wingdings" panose="05000000000000000000" pitchFamily="2" charset="2"/>
              </a:rPr>
              <a:t>Déjà une augmentation des températures moyennes de </a:t>
            </a:r>
            <a:r>
              <a:rPr lang="fr-FR" altLang="fr-FR" b="1" kern="0" dirty="0">
                <a:solidFill>
                  <a:srgbClr val="E85A12"/>
                </a:solidFill>
                <a:latin typeface="+mn-lt"/>
                <a:sym typeface="Wingdings" panose="05000000000000000000" pitchFamily="2" charset="2"/>
              </a:rPr>
              <a:t>plus de </a:t>
            </a:r>
            <a:r>
              <a:rPr lang="fr-FR" altLang="fr-FR" b="1" kern="0" dirty="0" smtClean="0">
                <a:solidFill>
                  <a:srgbClr val="E85A12"/>
                </a:solidFill>
                <a:latin typeface="+mn-lt"/>
                <a:sym typeface="Wingdings" panose="05000000000000000000" pitchFamily="2" charset="2"/>
              </a:rPr>
              <a:t>1 °</a:t>
            </a:r>
            <a:r>
              <a:rPr lang="fr-FR" altLang="fr-FR" b="1" kern="0" dirty="0">
                <a:solidFill>
                  <a:srgbClr val="E85A12"/>
                </a:solidFill>
                <a:latin typeface="+mn-lt"/>
                <a:sym typeface="Wingdings" panose="05000000000000000000" pitchFamily="2" charset="2"/>
              </a:rPr>
              <a:t>C</a:t>
            </a:r>
            <a:r>
              <a:rPr lang="fr-FR" altLang="fr-FR" kern="0" dirty="0">
                <a:latin typeface="+mn-lt"/>
                <a:sym typeface="Wingdings" panose="05000000000000000000" pitchFamily="2" charset="2"/>
              </a:rPr>
              <a:t> a</a:t>
            </a:r>
            <a:r>
              <a:rPr lang="fr-FR" kern="0" dirty="0">
                <a:latin typeface="+mn-lt"/>
              </a:rPr>
              <a:t>vec une </a:t>
            </a:r>
            <a:r>
              <a:rPr lang="fr-FR" b="1" kern="0" dirty="0">
                <a:solidFill>
                  <a:srgbClr val="E85A12"/>
                </a:solidFill>
                <a:latin typeface="+mn-lt"/>
              </a:rPr>
              <a:t>rupture</a:t>
            </a:r>
            <a:r>
              <a:rPr lang="fr-FR" kern="0" dirty="0">
                <a:latin typeface="+mn-lt"/>
              </a:rPr>
              <a:t> en 1987-1988 </a:t>
            </a:r>
          </a:p>
          <a:p>
            <a:pPr lvl="1" indent="0" algn="ctr" defTabSz="514350">
              <a:lnSpc>
                <a:spcPct val="110000"/>
              </a:lnSpc>
              <a:spcBef>
                <a:spcPts val="338"/>
              </a:spcBef>
              <a:buNone/>
              <a:tabLst>
                <a:tab pos="353616" algn="l"/>
              </a:tabLst>
              <a:defRPr/>
            </a:pPr>
            <a:endParaRPr lang="fr-FR" altLang="fr-FR" sz="1600" kern="0" dirty="0">
              <a:solidFill>
                <a:srgbClr val="E85A12"/>
              </a:solidFill>
              <a:latin typeface="+mn-lt"/>
              <a:sym typeface="Wingdings" panose="05000000000000000000" pitchFamily="2" charset="2"/>
            </a:endParaRPr>
          </a:p>
          <a:p>
            <a:pPr lvl="2">
              <a:buFont typeface="Wingdings" panose="05000000000000000000" pitchFamily="2" charset="2"/>
              <a:buChar char="à"/>
              <a:defRPr/>
            </a:pPr>
            <a:endParaRPr lang="fr-FR" altLang="fr-FR" sz="1125" dirty="0">
              <a:solidFill>
                <a:srgbClr val="215968"/>
              </a:solidFill>
              <a:sym typeface="Wingdings" panose="05000000000000000000" pitchFamily="2" charset="2"/>
            </a:endParaRPr>
          </a:p>
          <a:p>
            <a:pPr lvl="2">
              <a:buFont typeface="Wingdings" panose="05000000000000000000" pitchFamily="2" charset="2"/>
              <a:buChar char="à"/>
              <a:defRPr/>
            </a:pPr>
            <a:endParaRPr lang="fr-FR" altLang="fr-FR" sz="1125" dirty="0">
              <a:solidFill>
                <a:srgbClr val="215968"/>
              </a:solidFill>
              <a:sym typeface="Wingdings" panose="05000000000000000000" pitchFamily="2" charset="2"/>
            </a:endParaRPr>
          </a:p>
          <a:p>
            <a:pPr lvl="1">
              <a:lnSpc>
                <a:spcPct val="90000"/>
              </a:lnSpc>
              <a:buNone/>
              <a:defRPr/>
            </a:pPr>
            <a:endParaRPr lang="fr-FR" altLang="fr-FR" sz="900" dirty="0">
              <a:solidFill>
                <a:srgbClr val="B9367A"/>
              </a:solidFill>
            </a:endParaRPr>
          </a:p>
        </p:txBody>
      </p:sp>
      <p:pic>
        <p:nvPicPr>
          <p:cNvPr id="14" name="image77.pn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89069" y="3400761"/>
            <a:ext cx="4212979" cy="3153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Zone de texte 2"/>
          <p:cNvSpPr txBox="1">
            <a:spLocks noChangeArrowheads="1"/>
          </p:cNvSpPr>
          <p:nvPr/>
        </p:nvSpPr>
        <p:spPr bwMode="auto">
          <a:xfrm>
            <a:off x="8202048" y="5272682"/>
            <a:ext cx="3137197" cy="119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2400">
                <a:solidFill>
                  <a:srgbClr val="E46C0A"/>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rgbClr val="215968"/>
                </a:solidFill>
                <a:latin typeface="Calibri" panose="020F0502020204030204" pitchFamily="34" charset="0"/>
              </a:defRPr>
            </a:lvl2pPr>
            <a:lvl3pPr marL="1143000" indent="-228600">
              <a:spcBef>
                <a:spcPct val="20000"/>
              </a:spcBef>
              <a:buFont typeface="Arial" panose="020B0604020202020204" pitchFamily="34" charset="0"/>
              <a:buChar char="•"/>
              <a:defRPr sz="2000">
                <a:solidFill>
                  <a:srgbClr val="215968"/>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defRPr>
            </a:lvl9pPr>
          </a:lstStyle>
          <a:p>
            <a:pPr>
              <a:lnSpc>
                <a:spcPct val="115000"/>
              </a:lnSpc>
              <a:spcBef>
                <a:spcPct val="0"/>
              </a:spcBef>
              <a:buNone/>
              <a:defRPr/>
            </a:pPr>
            <a:r>
              <a:rPr lang="fr-FR" altLang="fr-FR" sz="1600" dirty="0" smtClean="0">
                <a:solidFill>
                  <a:srgbClr val="000000"/>
                </a:solidFill>
                <a:latin typeface="+mn-lt"/>
                <a:cs typeface="Calibri" panose="020F0502020204030204" pitchFamily="34" charset="0"/>
              </a:rPr>
              <a:t>Évolution des températures moyennes annuelles en Bourgogne de 1961 à 2014 </a:t>
            </a:r>
          </a:p>
          <a:p>
            <a:pPr>
              <a:lnSpc>
                <a:spcPct val="115000"/>
              </a:lnSpc>
              <a:spcBef>
                <a:spcPct val="0"/>
              </a:spcBef>
              <a:buNone/>
              <a:defRPr/>
            </a:pPr>
            <a:r>
              <a:rPr lang="fr-FR" altLang="fr-FR" sz="1400" i="1" dirty="0" smtClean="0">
                <a:solidFill>
                  <a:srgbClr val="000000"/>
                </a:solidFill>
                <a:latin typeface="+mn-lt"/>
                <a:cs typeface="Calibri" panose="020F0502020204030204" pitchFamily="34" charset="0"/>
              </a:rPr>
              <a:t>Source : Centre régional de climatologie (projet HYCCARE)</a:t>
            </a:r>
            <a:endParaRPr lang="fr-FR" altLang="fr-FR" sz="1400" dirty="0" smtClean="0">
              <a:solidFill>
                <a:srgbClr val="000000"/>
              </a:solidFill>
              <a:latin typeface="+mn-lt"/>
              <a:cs typeface="Calibri" panose="020F0502020204030204" pitchFamily="34" charset="0"/>
            </a:endParaRPr>
          </a:p>
        </p:txBody>
      </p:sp>
      <p:sp>
        <p:nvSpPr>
          <p:cNvPr id="16" name="Espace réservé du numéro de diapositive 5"/>
          <p:cNvSpPr>
            <a:spLocks noGrp="1"/>
          </p:cNvSpPr>
          <p:nvPr>
            <p:ph type="sldNum" sz="quarter" idx="12"/>
          </p:nvPr>
        </p:nvSpPr>
        <p:spPr>
          <a:xfrm>
            <a:off x="9281845" y="8757621"/>
            <a:ext cx="2057400" cy="365125"/>
          </a:xfrm>
        </p:spPr>
        <p:txBody>
          <a:bodyPr/>
          <a:lstStyle/>
          <a:p>
            <a:fld id="{5545458D-D84E-4B9B-83CD-A202CBF7C20C}" type="slidenum">
              <a:rPr lang="fr-FR" sz="1100"/>
              <a:t>5</a:t>
            </a:fld>
            <a:endParaRPr lang="fr-FR" sz="1100" dirty="0"/>
          </a:p>
        </p:txBody>
      </p:sp>
      <p:sp>
        <p:nvSpPr>
          <p:cNvPr id="18" name="Titre 3"/>
          <p:cNvSpPr txBox="1">
            <a:spLocks/>
          </p:cNvSpPr>
          <p:nvPr/>
        </p:nvSpPr>
        <p:spPr>
          <a:xfrm>
            <a:off x="1832362" y="365125"/>
            <a:ext cx="992727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rgbClr val="E85A12"/>
                </a:solidFill>
                <a:latin typeface="+mn-lt"/>
                <a:ea typeface="+mj-ea"/>
                <a:cs typeface="+mj-cs"/>
              </a:defRPr>
            </a:lvl1pPr>
          </a:lstStyle>
          <a:p>
            <a:pPr algn="r"/>
            <a:r>
              <a:rPr lang="fr-FR" dirty="0" smtClean="0"/>
              <a:t>L’observé : </a:t>
            </a:r>
            <a:r>
              <a:rPr lang="fr-FR" dirty="0"/>
              <a:t>p</a:t>
            </a:r>
            <a:r>
              <a:rPr lang="fr-FR" dirty="0" smtClean="0"/>
              <a:t>rincipaux résultats</a:t>
            </a:r>
            <a:endParaRPr lang="fr-FR" b="1" dirty="0"/>
          </a:p>
        </p:txBody>
      </p:sp>
      <p:cxnSp>
        <p:nvCxnSpPr>
          <p:cNvPr id="19" name="Connecteur droit 18"/>
          <p:cNvCxnSpPr/>
          <p:nvPr/>
        </p:nvCxnSpPr>
        <p:spPr>
          <a:xfrm flipV="1">
            <a:off x="1657350" y="1440630"/>
            <a:ext cx="10102290" cy="22410"/>
          </a:xfrm>
          <a:prstGeom prst="line">
            <a:avLst/>
          </a:prstGeom>
        </p:spPr>
        <p:style>
          <a:lnRef idx="1">
            <a:schemeClr val="accent1"/>
          </a:lnRef>
          <a:fillRef idx="0">
            <a:schemeClr val="accent1"/>
          </a:fillRef>
          <a:effectRef idx="0">
            <a:schemeClr val="accent1"/>
          </a:effectRef>
          <a:fontRef idx="minor">
            <a:schemeClr val="tx1"/>
          </a:fontRef>
        </p:style>
      </p:cxnSp>
      <p:pic>
        <p:nvPicPr>
          <p:cNvPr id="24" name="Image 23"/>
          <p:cNvPicPr>
            <a:picLocks noChangeAspect="1"/>
          </p:cNvPicPr>
          <p:nvPr/>
        </p:nvPicPr>
        <p:blipFill>
          <a:blip r:embed="rId5">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2230243" y="2516243"/>
            <a:ext cx="772354" cy="772354"/>
          </a:xfrm>
          <a:prstGeom prst="rect">
            <a:avLst/>
          </a:prstGeom>
        </p:spPr>
      </p:pic>
      <p:sp>
        <p:nvSpPr>
          <p:cNvPr id="10" name="Virage 9"/>
          <p:cNvSpPr/>
          <p:nvPr/>
        </p:nvSpPr>
        <p:spPr>
          <a:xfrm flipV="1">
            <a:off x="2580023" y="3977978"/>
            <a:ext cx="845148" cy="1031210"/>
          </a:xfrm>
          <a:prstGeom prst="bentArrow">
            <a:avLst>
              <a:gd name="adj1" fmla="val 16425"/>
              <a:gd name="adj2" fmla="val 28664"/>
              <a:gd name="adj3" fmla="val 32668"/>
              <a:gd name="adj4" fmla="val 42378"/>
            </a:avLst>
          </a:prstGeom>
          <a:ln>
            <a:solidFill>
              <a:schemeClr val="accent2"/>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fr-FR">
              <a:solidFill>
                <a:schemeClr val="tx1"/>
              </a:solidFill>
            </a:endParaRPr>
          </a:p>
        </p:txBody>
      </p:sp>
    </p:spTree>
    <p:custDataLst>
      <p:tags r:id="rId1"/>
    </p:custDataLst>
    <p:extLst>
      <p:ext uri="{BB962C8B-B14F-4D97-AF65-F5344CB8AC3E}">
        <p14:creationId xmlns:p14="http://schemas.microsoft.com/office/powerpoint/2010/main" val="24174512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31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316">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Espace réservé du numéro de diapositive 5"/>
          <p:cNvSpPr>
            <a:spLocks noGrp="1"/>
          </p:cNvSpPr>
          <p:nvPr>
            <p:ph type="sldNum" sz="quarter" idx="12"/>
          </p:nvPr>
        </p:nvSpPr>
        <p:spPr>
          <a:xfrm>
            <a:off x="9281845" y="8757621"/>
            <a:ext cx="2057400" cy="365125"/>
          </a:xfrm>
        </p:spPr>
        <p:txBody>
          <a:bodyPr/>
          <a:lstStyle/>
          <a:p>
            <a:fld id="{5545458D-D84E-4B9B-83CD-A202CBF7C20C}" type="slidenum">
              <a:rPr lang="fr-FR" sz="1100"/>
              <a:t>6</a:t>
            </a:fld>
            <a:endParaRPr lang="fr-FR" sz="1100" dirty="0"/>
          </a:p>
        </p:txBody>
      </p:sp>
      <p:sp>
        <p:nvSpPr>
          <p:cNvPr id="7" name="Titre 3"/>
          <p:cNvSpPr txBox="1">
            <a:spLocks/>
          </p:cNvSpPr>
          <p:nvPr/>
        </p:nvSpPr>
        <p:spPr>
          <a:xfrm>
            <a:off x="1832362" y="365125"/>
            <a:ext cx="992727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rgbClr val="E85A12"/>
                </a:solidFill>
                <a:latin typeface="+mn-lt"/>
                <a:ea typeface="+mj-ea"/>
                <a:cs typeface="+mj-cs"/>
              </a:defRPr>
            </a:lvl1pPr>
          </a:lstStyle>
          <a:p>
            <a:pPr algn="r"/>
            <a:r>
              <a:rPr lang="fr-FR" dirty="0" smtClean="0"/>
              <a:t>L’observé : </a:t>
            </a:r>
            <a:r>
              <a:rPr lang="fr-FR" dirty="0"/>
              <a:t>p</a:t>
            </a:r>
            <a:r>
              <a:rPr lang="fr-FR" dirty="0" smtClean="0"/>
              <a:t>rincipaux résultats</a:t>
            </a:r>
            <a:endParaRPr lang="fr-FR" b="1" dirty="0"/>
          </a:p>
        </p:txBody>
      </p:sp>
      <p:cxnSp>
        <p:nvCxnSpPr>
          <p:cNvPr id="8" name="Connecteur droit 7"/>
          <p:cNvCxnSpPr/>
          <p:nvPr/>
        </p:nvCxnSpPr>
        <p:spPr>
          <a:xfrm flipV="1">
            <a:off x="1645920" y="1440630"/>
            <a:ext cx="10113720" cy="22410"/>
          </a:xfrm>
          <a:prstGeom prst="line">
            <a:avLst/>
          </a:prstGeom>
        </p:spPr>
        <p:style>
          <a:lnRef idx="1">
            <a:schemeClr val="accent1"/>
          </a:lnRef>
          <a:fillRef idx="0">
            <a:schemeClr val="accent1"/>
          </a:fillRef>
          <a:effectRef idx="0">
            <a:schemeClr val="accent1"/>
          </a:effectRef>
          <a:fontRef idx="minor">
            <a:schemeClr val="tx1"/>
          </a:fontRef>
        </p:style>
      </p:cxnSp>
      <p:pic>
        <p:nvPicPr>
          <p:cNvPr id="10" name="Image 9"/>
          <p:cNvPicPr>
            <a:picLocks noChangeAspect="1"/>
          </p:cNvPicPr>
          <p:nvPr/>
        </p:nvPicPr>
        <p:blipFill rotWithShape="1">
          <a:blip r:embed="rId4"/>
          <a:srcRect l="29956" t="41395" r="30919" b="19551"/>
          <a:stretch/>
        </p:blipFill>
        <p:spPr>
          <a:xfrm>
            <a:off x="5545566" y="4292965"/>
            <a:ext cx="4204223" cy="2360495"/>
          </a:xfrm>
          <a:prstGeom prst="rect">
            <a:avLst/>
          </a:prstGeom>
        </p:spPr>
      </p:pic>
      <p:sp>
        <p:nvSpPr>
          <p:cNvPr id="11" name="Zone de texte 2"/>
          <p:cNvSpPr txBox="1">
            <a:spLocks noChangeArrowheads="1"/>
          </p:cNvSpPr>
          <p:nvPr/>
        </p:nvSpPr>
        <p:spPr bwMode="auto">
          <a:xfrm>
            <a:off x="9749789" y="5342985"/>
            <a:ext cx="2347351" cy="1253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2400">
                <a:solidFill>
                  <a:srgbClr val="E46C0A"/>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rgbClr val="215968"/>
                </a:solidFill>
                <a:latin typeface="Calibri" panose="020F0502020204030204" pitchFamily="34" charset="0"/>
              </a:defRPr>
            </a:lvl2pPr>
            <a:lvl3pPr marL="1143000" indent="-228600">
              <a:spcBef>
                <a:spcPct val="20000"/>
              </a:spcBef>
              <a:buFont typeface="Arial" panose="020B0604020202020204" pitchFamily="34" charset="0"/>
              <a:buChar char="•"/>
              <a:defRPr sz="2000">
                <a:solidFill>
                  <a:srgbClr val="215968"/>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defRPr>
            </a:lvl9pPr>
          </a:lstStyle>
          <a:p>
            <a:pPr>
              <a:lnSpc>
                <a:spcPct val="115000"/>
              </a:lnSpc>
              <a:spcBef>
                <a:spcPct val="0"/>
              </a:spcBef>
              <a:buNone/>
              <a:defRPr/>
            </a:pPr>
            <a:r>
              <a:rPr lang="fr-FR" altLang="fr-FR" sz="1600" dirty="0" smtClean="0">
                <a:solidFill>
                  <a:srgbClr val="000000"/>
                </a:solidFill>
                <a:latin typeface="+mn-lt"/>
                <a:cs typeface="Calibri" panose="020F0502020204030204" pitchFamily="34" charset="0"/>
              </a:rPr>
              <a:t>Évolution </a:t>
            </a:r>
            <a:r>
              <a:rPr lang="fr-FR" altLang="fr-FR" sz="1600" dirty="0">
                <a:solidFill>
                  <a:srgbClr val="000000"/>
                </a:solidFill>
                <a:latin typeface="+mn-lt"/>
                <a:cs typeface="Calibri" panose="020F0502020204030204" pitchFamily="34" charset="0"/>
              </a:rPr>
              <a:t>des températures moyennes de Besançon et de Lyon de 1910 à 2009</a:t>
            </a:r>
          </a:p>
          <a:p>
            <a:pPr>
              <a:lnSpc>
                <a:spcPct val="115000"/>
              </a:lnSpc>
              <a:spcBef>
                <a:spcPct val="0"/>
              </a:spcBef>
              <a:buNone/>
              <a:defRPr/>
            </a:pPr>
            <a:r>
              <a:rPr lang="fr-FR" altLang="fr-FR" sz="1400" i="1" dirty="0" smtClean="0">
                <a:solidFill>
                  <a:srgbClr val="000000"/>
                </a:solidFill>
                <a:latin typeface="+mn-lt"/>
                <a:cs typeface="Calibri" panose="020F0502020204030204" pitchFamily="34" charset="0"/>
              </a:rPr>
              <a:t>Source : </a:t>
            </a:r>
            <a:r>
              <a:rPr lang="fr-FR" altLang="fr-FR" sz="1400" i="1" dirty="0" err="1" smtClean="0">
                <a:solidFill>
                  <a:srgbClr val="000000"/>
                </a:solidFill>
                <a:latin typeface="+mn-lt"/>
                <a:cs typeface="Calibri" panose="020F0502020204030204" pitchFamily="34" charset="0"/>
              </a:rPr>
              <a:t>MétéoFrance</a:t>
            </a:r>
            <a:endParaRPr lang="fr-FR" altLang="fr-FR" sz="1400" dirty="0">
              <a:solidFill>
                <a:srgbClr val="000000"/>
              </a:solidFill>
              <a:cs typeface="Calibri" panose="020F0502020204030204" pitchFamily="34" charset="0"/>
            </a:endParaRPr>
          </a:p>
        </p:txBody>
      </p:sp>
      <p:sp>
        <p:nvSpPr>
          <p:cNvPr id="13" name="ZoneTexte 12"/>
          <p:cNvSpPr txBox="1"/>
          <p:nvPr/>
        </p:nvSpPr>
        <p:spPr>
          <a:xfrm>
            <a:off x="3050807" y="4544495"/>
            <a:ext cx="2494759" cy="1920526"/>
          </a:xfrm>
          <a:prstGeom prst="rect">
            <a:avLst/>
          </a:prstGeom>
          <a:noFill/>
        </p:spPr>
        <p:txBody>
          <a:bodyPr wrap="square" rtlCol="0">
            <a:spAutoFit/>
          </a:bodyPr>
          <a:lstStyle/>
          <a:p>
            <a:pPr marL="428625" lvl="2">
              <a:lnSpc>
                <a:spcPct val="110000"/>
              </a:lnSpc>
              <a:defRPr/>
            </a:pPr>
            <a:r>
              <a:rPr lang="fr-FR" kern="0" dirty="0" smtClean="0"/>
              <a:t>La </a:t>
            </a:r>
            <a:r>
              <a:rPr lang="fr-FR" kern="0" dirty="0"/>
              <a:t>température moyenne actuelle de Besançon se rapproche de celle qui régnait à Lyon au début du XX</a:t>
            </a:r>
            <a:r>
              <a:rPr lang="fr-FR" kern="0" baseline="30000" dirty="0"/>
              <a:t>e</a:t>
            </a:r>
            <a:r>
              <a:rPr lang="fr-FR" kern="0" dirty="0"/>
              <a:t> </a:t>
            </a:r>
            <a:r>
              <a:rPr lang="fr-FR" kern="0" dirty="0" smtClean="0"/>
              <a:t>siècle !</a:t>
            </a:r>
            <a:endParaRPr lang="fr-FR" kern="0" dirty="0"/>
          </a:p>
        </p:txBody>
      </p:sp>
      <p:sp>
        <p:nvSpPr>
          <p:cNvPr id="15" name="Rectangle 3"/>
          <p:cNvSpPr txBox="1">
            <a:spLocks noChangeArrowheads="1"/>
          </p:cNvSpPr>
          <p:nvPr/>
        </p:nvSpPr>
        <p:spPr bwMode="auto">
          <a:xfrm>
            <a:off x="2041920" y="1840230"/>
            <a:ext cx="9833850" cy="2594610"/>
          </a:xfrm>
          <a:prstGeom prst="rect">
            <a:avLst/>
          </a:prstGeom>
          <a:noFill/>
          <a:ln>
            <a:noFill/>
          </a:ln>
          <a:extLst/>
        </p:spPr>
        <p:txBody>
          <a:bodyPr/>
          <a:lstStyle>
            <a:lvl1pPr marL="342900" indent="-342900">
              <a:spcBef>
                <a:spcPct val="20000"/>
              </a:spcBef>
              <a:buChar char="•"/>
              <a:defRPr sz="3200">
                <a:solidFill>
                  <a:schemeClr val="tx1"/>
                </a:solidFill>
                <a:latin typeface="Arial" panose="020B0604020202020204" pitchFamily="34" charset="0"/>
              </a:defRPr>
            </a:lvl1pPr>
            <a:lvl2pPr marL="355600" indent="-355600">
              <a:spcBef>
                <a:spcPct val="20000"/>
              </a:spcBef>
              <a:buChar char="–"/>
              <a:defRPr sz="2800">
                <a:solidFill>
                  <a:schemeClr val="tx1"/>
                </a:solidFill>
                <a:latin typeface="Arial" panose="020B0604020202020204" pitchFamily="34" charset="0"/>
              </a:defRPr>
            </a:lvl2pPr>
            <a:lvl3pPr marL="804863" indent="-4572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lvl="1">
              <a:lnSpc>
                <a:spcPct val="114000"/>
              </a:lnSpc>
              <a:spcBef>
                <a:spcPts val="1200"/>
              </a:spcBef>
              <a:buSzPct val="140000"/>
              <a:buFont typeface="Webdings" panose="05030102010509060703" pitchFamily="18" charset="2"/>
              <a:buChar char="4"/>
              <a:defRPr/>
            </a:pPr>
            <a:r>
              <a:rPr lang="fr-FR" altLang="fr-FR" sz="2400" b="1" dirty="0">
                <a:solidFill>
                  <a:srgbClr val="B9367A"/>
                </a:solidFill>
                <a:latin typeface="+mn-lt"/>
                <a:sym typeface="Wingdings" panose="05000000000000000000" pitchFamily="2" charset="2"/>
              </a:rPr>
              <a:t>Le changement climatique est déjà en cours en région</a:t>
            </a:r>
          </a:p>
          <a:p>
            <a:pPr marL="982663" lvl="2" indent="0">
              <a:lnSpc>
                <a:spcPct val="110000"/>
              </a:lnSpc>
              <a:spcBef>
                <a:spcPts val="1200"/>
              </a:spcBef>
              <a:buNone/>
              <a:tabLst>
                <a:tab pos="352425" algn="l"/>
                <a:tab pos="982663" algn="l"/>
              </a:tabLst>
              <a:defRPr/>
            </a:pPr>
            <a:r>
              <a:rPr lang="fr-FR" altLang="fr-FR" kern="0" dirty="0">
                <a:latin typeface="+mn-lt"/>
                <a:sym typeface="Wingdings" panose="05000000000000000000" pitchFamily="2" charset="2"/>
              </a:rPr>
              <a:t>Déjà une augmentation des températures moyennes de </a:t>
            </a:r>
            <a:r>
              <a:rPr lang="fr-FR" altLang="fr-FR" b="1" kern="0" dirty="0">
                <a:solidFill>
                  <a:srgbClr val="E85A12"/>
                </a:solidFill>
                <a:latin typeface="+mn-lt"/>
                <a:sym typeface="Wingdings" panose="05000000000000000000" pitchFamily="2" charset="2"/>
              </a:rPr>
              <a:t>plus de </a:t>
            </a:r>
            <a:r>
              <a:rPr lang="fr-FR" altLang="fr-FR" b="1" kern="0" dirty="0" smtClean="0">
                <a:solidFill>
                  <a:srgbClr val="E85A12"/>
                </a:solidFill>
                <a:latin typeface="+mn-lt"/>
                <a:sym typeface="Wingdings" panose="05000000000000000000" pitchFamily="2" charset="2"/>
              </a:rPr>
              <a:t>1 °</a:t>
            </a:r>
            <a:r>
              <a:rPr lang="fr-FR" altLang="fr-FR" b="1" kern="0" dirty="0">
                <a:solidFill>
                  <a:srgbClr val="E85A12"/>
                </a:solidFill>
                <a:latin typeface="+mn-lt"/>
                <a:sym typeface="Wingdings" panose="05000000000000000000" pitchFamily="2" charset="2"/>
              </a:rPr>
              <a:t>C</a:t>
            </a:r>
            <a:r>
              <a:rPr lang="fr-FR" altLang="fr-FR" kern="0" dirty="0">
                <a:solidFill>
                  <a:srgbClr val="E85A12"/>
                </a:solidFill>
                <a:latin typeface="+mn-lt"/>
                <a:sym typeface="Wingdings" panose="05000000000000000000" pitchFamily="2" charset="2"/>
              </a:rPr>
              <a:t> </a:t>
            </a:r>
            <a:r>
              <a:rPr lang="fr-FR" altLang="fr-FR" kern="0" dirty="0">
                <a:latin typeface="+mn-lt"/>
                <a:sym typeface="Wingdings" panose="05000000000000000000" pitchFamily="2" charset="2"/>
              </a:rPr>
              <a:t>avec une </a:t>
            </a:r>
            <a:r>
              <a:rPr lang="fr-FR" altLang="fr-FR" b="1" kern="0" dirty="0">
                <a:solidFill>
                  <a:srgbClr val="E85A12"/>
                </a:solidFill>
                <a:latin typeface="+mn-lt"/>
                <a:sym typeface="Wingdings" panose="05000000000000000000" pitchFamily="2" charset="2"/>
              </a:rPr>
              <a:t>rupture</a:t>
            </a:r>
            <a:r>
              <a:rPr lang="fr-FR" altLang="fr-FR" kern="0" dirty="0">
                <a:latin typeface="+mn-lt"/>
                <a:sym typeface="Wingdings" panose="05000000000000000000" pitchFamily="2" charset="2"/>
              </a:rPr>
              <a:t> en 1987-1988 </a:t>
            </a:r>
          </a:p>
          <a:p>
            <a:pPr marL="428625" lvl="2" indent="0">
              <a:lnSpc>
                <a:spcPct val="110000"/>
              </a:lnSpc>
              <a:buNone/>
              <a:tabLst>
                <a:tab pos="353616" algn="l"/>
              </a:tabLst>
              <a:defRPr/>
            </a:pPr>
            <a:r>
              <a:rPr lang="fr-FR" kern="0" dirty="0" smtClean="0">
                <a:latin typeface="+mn-lt"/>
              </a:rPr>
              <a:t>NB : Une </a:t>
            </a:r>
            <a:r>
              <a:rPr lang="fr-FR" kern="0" dirty="0">
                <a:latin typeface="+mn-lt"/>
              </a:rPr>
              <a:t>hausse de la température de </a:t>
            </a:r>
            <a:r>
              <a:rPr lang="fr-FR" kern="0" dirty="0" smtClean="0">
                <a:latin typeface="+mn-lt"/>
              </a:rPr>
              <a:t>1 °</a:t>
            </a:r>
            <a:r>
              <a:rPr lang="fr-FR" kern="0" dirty="0">
                <a:latin typeface="+mn-lt"/>
              </a:rPr>
              <a:t>C correspond au déplacement du climat de </a:t>
            </a:r>
            <a:r>
              <a:rPr lang="fr-FR" b="1" dirty="0" smtClean="0">
                <a:solidFill>
                  <a:srgbClr val="E85A12"/>
                </a:solidFill>
                <a:latin typeface="+mj-lt"/>
              </a:rPr>
              <a:t>180 </a:t>
            </a:r>
            <a:r>
              <a:rPr lang="fr-FR" b="1" dirty="0">
                <a:solidFill>
                  <a:srgbClr val="E85A12"/>
                </a:solidFill>
                <a:latin typeface="+mj-lt"/>
              </a:rPr>
              <a:t>km vers le </a:t>
            </a:r>
            <a:r>
              <a:rPr lang="fr-FR" b="1" dirty="0" smtClean="0">
                <a:solidFill>
                  <a:srgbClr val="E85A12"/>
                </a:solidFill>
                <a:latin typeface="+mj-lt"/>
              </a:rPr>
              <a:t>Nord ou </a:t>
            </a:r>
            <a:r>
              <a:rPr lang="fr-FR" b="1" dirty="0">
                <a:solidFill>
                  <a:srgbClr val="E85A12"/>
                </a:solidFill>
                <a:latin typeface="+mj-lt"/>
              </a:rPr>
              <a:t>150 m en altitude</a:t>
            </a:r>
            <a:endParaRPr lang="fr-FR" altLang="fr-FR" sz="1050" b="1" dirty="0">
              <a:solidFill>
                <a:srgbClr val="E85A12"/>
              </a:solidFill>
              <a:latin typeface="+mj-lt"/>
            </a:endParaRPr>
          </a:p>
          <a:p>
            <a:pPr marL="892175" lvl="2" indent="-463550">
              <a:lnSpc>
                <a:spcPct val="110000"/>
              </a:lnSpc>
              <a:buFont typeface="Wingdings" panose="05000000000000000000" pitchFamily="2" charset="2"/>
              <a:buChar char="ü"/>
              <a:tabLst>
                <a:tab pos="353616" algn="l"/>
              </a:tabLst>
              <a:defRPr/>
            </a:pPr>
            <a:endParaRPr lang="fr-FR" kern="0" dirty="0">
              <a:latin typeface="+mn-lt"/>
            </a:endParaRPr>
          </a:p>
          <a:p>
            <a:pPr lvl="1" indent="0" algn="ctr" defTabSz="514350">
              <a:lnSpc>
                <a:spcPct val="110000"/>
              </a:lnSpc>
              <a:spcBef>
                <a:spcPts val="338"/>
              </a:spcBef>
              <a:buNone/>
              <a:tabLst>
                <a:tab pos="353616" algn="l"/>
              </a:tabLst>
              <a:defRPr/>
            </a:pPr>
            <a:endParaRPr lang="fr-FR" altLang="fr-FR" sz="1600" kern="0" dirty="0">
              <a:solidFill>
                <a:srgbClr val="E85A12"/>
              </a:solidFill>
              <a:latin typeface="+mn-lt"/>
              <a:sym typeface="Wingdings" panose="05000000000000000000" pitchFamily="2" charset="2"/>
            </a:endParaRPr>
          </a:p>
          <a:p>
            <a:pPr lvl="2">
              <a:buFont typeface="Wingdings" panose="05000000000000000000" pitchFamily="2" charset="2"/>
              <a:buChar char="à"/>
              <a:defRPr/>
            </a:pPr>
            <a:endParaRPr lang="fr-FR" altLang="fr-FR" sz="1125" dirty="0">
              <a:solidFill>
                <a:srgbClr val="215968"/>
              </a:solidFill>
              <a:sym typeface="Wingdings" panose="05000000000000000000" pitchFamily="2" charset="2"/>
            </a:endParaRPr>
          </a:p>
          <a:p>
            <a:pPr lvl="2">
              <a:buFont typeface="Wingdings" panose="05000000000000000000" pitchFamily="2" charset="2"/>
              <a:buChar char="à"/>
              <a:defRPr/>
            </a:pPr>
            <a:endParaRPr lang="fr-FR" altLang="fr-FR" sz="1125" dirty="0">
              <a:solidFill>
                <a:srgbClr val="215968"/>
              </a:solidFill>
              <a:sym typeface="Wingdings" panose="05000000000000000000" pitchFamily="2" charset="2"/>
            </a:endParaRPr>
          </a:p>
          <a:p>
            <a:pPr lvl="1">
              <a:lnSpc>
                <a:spcPct val="90000"/>
              </a:lnSpc>
              <a:buNone/>
              <a:defRPr/>
            </a:pPr>
            <a:endParaRPr lang="fr-FR" altLang="fr-FR" sz="900" dirty="0">
              <a:solidFill>
                <a:srgbClr val="B9367A"/>
              </a:solidFill>
            </a:endParaRPr>
          </a:p>
        </p:txBody>
      </p:sp>
      <p:pic>
        <p:nvPicPr>
          <p:cNvPr id="23" name="Image 22"/>
          <p:cNvPicPr>
            <a:picLocks noChangeAspect="1"/>
          </p:cNvPicPr>
          <p:nvPr/>
        </p:nvPicPr>
        <p:blipFill>
          <a:blip r:embed="rId5">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2283656" y="2455451"/>
            <a:ext cx="756000" cy="756000"/>
          </a:xfrm>
          <a:prstGeom prst="rect">
            <a:avLst/>
          </a:prstGeom>
        </p:spPr>
      </p:pic>
      <p:sp>
        <p:nvSpPr>
          <p:cNvPr id="3" name="Virage 2"/>
          <p:cNvSpPr/>
          <p:nvPr/>
        </p:nvSpPr>
        <p:spPr>
          <a:xfrm flipV="1">
            <a:off x="2526021" y="4442002"/>
            <a:ext cx="845148" cy="1031210"/>
          </a:xfrm>
          <a:prstGeom prst="bentArrow">
            <a:avLst>
              <a:gd name="adj1" fmla="val 16425"/>
              <a:gd name="adj2" fmla="val 28664"/>
              <a:gd name="adj3" fmla="val 32668"/>
              <a:gd name="adj4" fmla="val 42378"/>
            </a:avLst>
          </a:prstGeom>
          <a:ln>
            <a:solidFill>
              <a:schemeClr val="accent2"/>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fr-FR">
              <a:solidFill>
                <a:schemeClr val="tx1"/>
              </a:solidFill>
            </a:endParaRPr>
          </a:p>
        </p:txBody>
      </p:sp>
    </p:spTree>
    <p:custDataLst>
      <p:tags r:id="rId1"/>
    </p:custDataLst>
    <p:extLst>
      <p:ext uri="{BB962C8B-B14F-4D97-AF65-F5344CB8AC3E}">
        <p14:creationId xmlns:p14="http://schemas.microsoft.com/office/powerpoint/2010/main" val="19836451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3"/>
          <p:cNvSpPr txBox="1">
            <a:spLocks noChangeArrowheads="1"/>
          </p:cNvSpPr>
          <p:nvPr/>
        </p:nvSpPr>
        <p:spPr bwMode="auto">
          <a:xfrm>
            <a:off x="2041920" y="1840230"/>
            <a:ext cx="9717720" cy="4617720"/>
          </a:xfrm>
          <a:prstGeom prst="rect">
            <a:avLst/>
          </a:prstGeom>
          <a:noFill/>
          <a:ln>
            <a:noFill/>
          </a:ln>
          <a:extLst/>
        </p:spPr>
        <p:txBody>
          <a:bodyPr/>
          <a:lstStyle>
            <a:lvl1pPr marL="342900" indent="-342900">
              <a:spcBef>
                <a:spcPct val="20000"/>
              </a:spcBef>
              <a:buChar char="•"/>
              <a:defRPr sz="3200">
                <a:solidFill>
                  <a:schemeClr val="tx1"/>
                </a:solidFill>
                <a:latin typeface="Arial" panose="020B0604020202020204" pitchFamily="34" charset="0"/>
              </a:defRPr>
            </a:lvl1pPr>
            <a:lvl2pPr marL="355600" indent="-355600">
              <a:spcBef>
                <a:spcPct val="20000"/>
              </a:spcBef>
              <a:buChar char="–"/>
              <a:defRPr sz="2800">
                <a:solidFill>
                  <a:schemeClr val="tx1"/>
                </a:solidFill>
                <a:latin typeface="Arial" panose="020B0604020202020204" pitchFamily="34" charset="0"/>
              </a:defRPr>
            </a:lvl2pPr>
            <a:lvl3pPr marL="804863" indent="-4572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lvl="1">
              <a:lnSpc>
                <a:spcPct val="114000"/>
              </a:lnSpc>
              <a:spcBef>
                <a:spcPts val="1200"/>
              </a:spcBef>
              <a:buSzPct val="140000"/>
              <a:buFont typeface="Webdings" panose="05030102010509060703" pitchFamily="18" charset="2"/>
              <a:buChar char="4"/>
              <a:defRPr/>
            </a:pPr>
            <a:r>
              <a:rPr lang="fr-FR" altLang="fr-FR" sz="2400" b="1" dirty="0">
                <a:solidFill>
                  <a:srgbClr val="B9367A"/>
                </a:solidFill>
                <a:latin typeface="+mn-lt"/>
                <a:sym typeface="Wingdings" panose="05000000000000000000" pitchFamily="2" charset="2"/>
              </a:rPr>
              <a:t>Le changement climatique est déjà en cours en région</a:t>
            </a:r>
          </a:p>
          <a:p>
            <a:pPr marL="982663" lvl="2" indent="0">
              <a:lnSpc>
                <a:spcPct val="110000"/>
              </a:lnSpc>
              <a:spcBef>
                <a:spcPts val="1200"/>
              </a:spcBef>
              <a:buNone/>
              <a:tabLst>
                <a:tab pos="892175" algn="l"/>
              </a:tabLst>
              <a:defRPr/>
            </a:pPr>
            <a:r>
              <a:rPr lang="fr-FR" altLang="fr-FR" kern="0" dirty="0">
                <a:latin typeface="+mn-lt"/>
                <a:sym typeface="Wingdings" panose="05000000000000000000" pitchFamily="2" charset="2"/>
              </a:rPr>
              <a:t>Déjà une augmentation des températures moyennes de </a:t>
            </a:r>
            <a:r>
              <a:rPr lang="fr-FR" altLang="fr-FR" b="1" kern="0" dirty="0">
                <a:solidFill>
                  <a:srgbClr val="E85A12"/>
                </a:solidFill>
                <a:latin typeface="+mn-lt"/>
                <a:sym typeface="Wingdings" panose="05000000000000000000" pitchFamily="2" charset="2"/>
              </a:rPr>
              <a:t>plus de </a:t>
            </a:r>
            <a:r>
              <a:rPr lang="fr-FR" altLang="fr-FR" b="1" kern="0" dirty="0" smtClean="0">
                <a:solidFill>
                  <a:srgbClr val="E85A12"/>
                </a:solidFill>
                <a:latin typeface="+mn-lt"/>
                <a:sym typeface="Wingdings" panose="05000000000000000000" pitchFamily="2" charset="2"/>
              </a:rPr>
              <a:t>1 °</a:t>
            </a:r>
            <a:r>
              <a:rPr lang="fr-FR" altLang="fr-FR" b="1" kern="0" dirty="0">
                <a:solidFill>
                  <a:srgbClr val="E85A12"/>
                </a:solidFill>
                <a:latin typeface="+mn-lt"/>
                <a:sym typeface="Wingdings" panose="05000000000000000000" pitchFamily="2" charset="2"/>
              </a:rPr>
              <a:t>C</a:t>
            </a:r>
            <a:r>
              <a:rPr lang="fr-FR" altLang="fr-FR" kern="0" dirty="0">
                <a:latin typeface="+mn-lt"/>
                <a:sym typeface="Wingdings" panose="05000000000000000000" pitchFamily="2" charset="2"/>
              </a:rPr>
              <a:t> a</a:t>
            </a:r>
            <a:r>
              <a:rPr lang="fr-FR" kern="0" dirty="0">
                <a:latin typeface="+mn-lt"/>
              </a:rPr>
              <a:t>vec une </a:t>
            </a:r>
            <a:r>
              <a:rPr lang="fr-FR" b="1" kern="0" dirty="0">
                <a:solidFill>
                  <a:srgbClr val="E85A12"/>
                </a:solidFill>
                <a:latin typeface="+mn-lt"/>
              </a:rPr>
              <a:t>rupture</a:t>
            </a:r>
            <a:r>
              <a:rPr lang="fr-FR" kern="0" dirty="0">
                <a:latin typeface="+mn-lt"/>
              </a:rPr>
              <a:t> en 1987-1988 </a:t>
            </a:r>
            <a:endParaRPr lang="fr-FR" kern="0" dirty="0" smtClean="0">
              <a:latin typeface="+mn-lt"/>
            </a:endParaRPr>
          </a:p>
          <a:p>
            <a:pPr marL="1681162" lvl="4" indent="0">
              <a:lnSpc>
                <a:spcPct val="110000"/>
              </a:lnSpc>
              <a:spcBef>
                <a:spcPts val="1200"/>
              </a:spcBef>
              <a:buNone/>
              <a:tabLst>
                <a:tab pos="353616" algn="l"/>
              </a:tabLst>
              <a:defRPr/>
            </a:pPr>
            <a:r>
              <a:rPr lang="fr-FR" altLang="fr-FR" sz="2400" kern="0" dirty="0">
                <a:latin typeface="+mn-lt"/>
                <a:sym typeface="Wingdings" panose="05000000000000000000" pitchFamily="2" charset="2"/>
              </a:rPr>
              <a:t>Printemps-été : augmentation plus forte des maximales</a:t>
            </a:r>
          </a:p>
          <a:p>
            <a:pPr marL="1943100" lvl="3" indent="-342900" defTabSz="514350">
              <a:lnSpc>
                <a:spcPct val="110000"/>
              </a:lnSpc>
              <a:spcBef>
                <a:spcPts val="600"/>
              </a:spcBef>
              <a:buFont typeface="Wingdings" panose="05000000000000000000" pitchFamily="2" charset="2"/>
              <a:buChar char="à"/>
              <a:tabLst>
                <a:tab pos="536575" algn="l"/>
              </a:tabLst>
              <a:defRPr/>
            </a:pPr>
            <a:r>
              <a:rPr lang="fr-FR" sz="2400" b="1" kern="0" dirty="0">
                <a:solidFill>
                  <a:srgbClr val="E85A12"/>
                </a:solidFill>
                <a:latin typeface="+mn-lt"/>
              </a:rPr>
              <a:t>augmentation du nombre de jours chauds</a:t>
            </a:r>
          </a:p>
          <a:p>
            <a:pPr marL="1681162" lvl="4" indent="0">
              <a:lnSpc>
                <a:spcPct val="110000"/>
              </a:lnSpc>
              <a:spcBef>
                <a:spcPts val="1200"/>
              </a:spcBef>
              <a:buNone/>
              <a:tabLst>
                <a:tab pos="353616" algn="l"/>
              </a:tabLst>
              <a:defRPr/>
            </a:pPr>
            <a:r>
              <a:rPr lang="fr-FR" altLang="fr-FR" sz="2400" kern="0" dirty="0">
                <a:latin typeface="+mn-lt"/>
                <a:sym typeface="Wingdings" panose="05000000000000000000" pitchFamily="2" charset="2"/>
              </a:rPr>
              <a:t>Automne-hiver : augmentation plus forte des minimales</a:t>
            </a:r>
          </a:p>
          <a:p>
            <a:pPr marL="1943100" lvl="3" indent="-342900" defTabSz="514350">
              <a:lnSpc>
                <a:spcPct val="110000"/>
              </a:lnSpc>
              <a:spcBef>
                <a:spcPts val="600"/>
              </a:spcBef>
              <a:buFont typeface="Wingdings" panose="05000000000000000000" pitchFamily="2" charset="2"/>
              <a:buChar char="à"/>
              <a:tabLst>
                <a:tab pos="536575" algn="l"/>
              </a:tabLst>
              <a:defRPr/>
            </a:pPr>
            <a:r>
              <a:rPr lang="fr-FR" altLang="fr-FR" sz="2400" b="1" kern="0" dirty="0">
                <a:solidFill>
                  <a:srgbClr val="E85A12"/>
                </a:solidFill>
                <a:sym typeface="Wingdings" panose="05000000000000000000" pitchFamily="2" charset="2"/>
              </a:rPr>
              <a:t> </a:t>
            </a:r>
            <a:r>
              <a:rPr lang="fr-FR" sz="2400" b="1" kern="0" dirty="0">
                <a:solidFill>
                  <a:srgbClr val="E85A12"/>
                </a:solidFill>
                <a:latin typeface="+mn-lt"/>
              </a:rPr>
              <a:t>diminution du nombre de jours de gel</a:t>
            </a:r>
            <a:endParaRPr lang="fr-FR" altLang="fr-FR" sz="2400" b="1" kern="0" dirty="0">
              <a:solidFill>
                <a:srgbClr val="E85A12"/>
              </a:solidFill>
              <a:latin typeface="+mn-lt"/>
            </a:endParaRPr>
          </a:p>
          <a:p>
            <a:pPr marL="1706563" lvl="2" indent="0">
              <a:lnSpc>
                <a:spcPct val="110000"/>
              </a:lnSpc>
              <a:spcBef>
                <a:spcPts val="1200"/>
              </a:spcBef>
              <a:buNone/>
              <a:tabLst>
                <a:tab pos="892175" algn="l"/>
              </a:tabLst>
              <a:defRPr/>
            </a:pPr>
            <a:r>
              <a:rPr lang="fr-FR" altLang="fr-FR" b="1" kern="0" dirty="0" smtClean="0">
                <a:solidFill>
                  <a:srgbClr val="E85A12"/>
                </a:solidFill>
                <a:latin typeface="+mn-lt"/>
                <a:sym typeface="Wingdings" panose="05000000000000000000" pitchFamily="2" charset="2"/>
              </a:rPr>
              <a:t>Peu </a:t>
            </a:r>
            <a:r>
              <a:rPr lang="fr-FR" altLang="fr-FR" b="1" kern="0" dirty="0">
                <a:solidFill>
                  <a:srgbClr val="E85A12"/>
                </a:solidFill>
                <a:latin typeface="+mn-lt"/>
                <a:sym typeface="Wingdings" panose="05000000000000000000" pitchFamily="2" charset="2"/>
              </a:rPr>
              <a:t>d’évolution des précipitations </a:t>
            </a:r>
            <a:r>
              <a:rPr lang="fr-FR" altLang="fr-FR" kern="0" dirty="0" smtClean="0">
                <a:latin typeface="+mn-lt"/>
                <a:sym typeface="Wingdings" panose="05000000000000000000" pitchFamily="2" charset="2"/>
              </a:rPr>
              <a:t>totales, mais une légère modification de saisonnalité : hivers plus arrosés et étés plus secs</a:t>
            </a:r>
          </a:p>
          <a:p>
            <a:pPr lvl="1" indent="0" algn="ctr" defTabSz="514350">
              <a:lnSpc>
                <a:spcPct val="110000"/>
              </a:lnSpc>
              <a:spcBef>
                <a:spcPts val="338"/>
              </a:spcBef>
              <a:buNone/>
              <a:tabLst>
                <a:tab pos="353616" algn="l"/>
              </a:tabLst>
              <a:defRPr/>
            </a:pPr>
            <a:endParaRPr lang="fr-FR" altLang="fr-FR" sz="1600" kern="0" dirty="0" smtClean="0">
              <a:solidFill>
                <a:srgbClr val="E85A12"/>
              </a:solidFill>
              <a:latin typeface="+mn-lt"/>
              <a:sym typeface="Wingdings" panose="05000000000000000000" pitchFamily="2" charset="2"/>
            </a:endParaRPr>
          </a:p>
          <a:p>
            <a:pPr lvl="2">
              <a:buFont typeface="Wingdings" panose="05000000000000000000" pitchFamily="2" charset="2"/>
              <a:buChar char="à"/>
              <a:defRPr/>
            </a:pPr>
            <a:endParaRPr lang="fr-FR" altLang="fr-FR" sz="1125" dirty="0">
              <a:solidFill>
                <a:srgbClr val="215968"/>
              </a:solidFill>
              <a:sym typeface="Wingdings" panose="05000000000000000000" pitchFamily="2" charset="2"/>
            </a:endParaRPr>
          </a:p>
          <a:p>
            <a:pPr lvl="2">
              <a:buFont typeface="Wingdings" panose="05000000000000000000" pitchFamily="2" charset="2"/>
              <a:buChar char="à"/>
              <a:defRPr/>
            </a:pPr>
            <a:endParaRPr lang="fr-FR" altLang="fr-FR" sz="1125" dirty="0">
              <a:solidFill>
                <a:srgbClr val="215968"/>
              </a:solidFill>
              <a:sym typeface="Wingdings" panose="05000000000000000000" pitchFamily="2" charset="2"/>
            </a:endParaRPr>
          </a:p>
          <a:p>
            <a:pPr lvl="1">
              <a:lnSpc>
                <a:spcPct val="90000"/>
              </a:lnSpc>
              <a:buNone/>
              <a:defRPr/>
            </a:pPr>
            <a:endParaRPr lang="fr-FR" altLang="fr-FR" sz="900" dirty="0">
              <a:solidFill>
                <a:srgbClr val="B9367A"/>
              </a:solidFill>
            </a:endParaRPr>
          </a:p>
        </p:txBody>
      </p:sp>
      <p:sp>
        <p:nvSpPr>
          <p:cNvPr id="16" name="Espace réservé du numéro de diapositive 5"/>
          <p:cNvSpPr>
            <a:spLocks noGrp="1"/>
          </p:cNvSpPr>
          <p:nvPr>
            <p:ph type="sldNum" sz="quarter" idx="12"/>
          </p:nvPr>
        </p:nvSpPr>
        <p:spPr>
          <a:xfrm>
            <a:off x="9281845" y="8757621"/>
            <a:ext cx="2057400" cy="365125"/>
          </a:xfrm>
        </p:spPr>
        <p:txBody>
          <a:bodyPr/>
          <a:lstStyle/>
          <a:p>
            <a:fld id="{5545458D-D84E-4B9B-83CD-A202CBF7C20C}" type="slidenum">
              <a:rPr lang="fr-FR" sz="1100"/>
              <a:t>7</a:t>
            </a:fld>
            <a:endParaRPr lang="fr-FR" sz="1100" dirty="0"/>
          </a:p>
        </p:txBody>
      </p:sp>
      <p:pic>
        <p:nvPicPr>
          <p:cNvPr id="4" name="Image 3"/>
          <p:cNvPicPr>
            <a:picLocks noChangeAspect="1"/>
          </p:cNvPicPr>
          <p:nvPr/>
        </p:nvPicPr>
        <p:blipFill>
          <a:blip r:embed="rId4">
            <a:clrChange>
              <a:clrFrom>
                <a:srgbClr val="FFFFFF"/>
              </a:clrFrom>
              <a:clrTo>
                <a:srgbClr val="FFFFFF">
                  <a:alpha val="0"/>
                </a:srgbClr>
              </a:clrTo>
            </a:clrChange>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3020257" y="3499427"/>
            <a:ext cx="576000" cy="576000"/>
          </a:xfrm>
          <a:prstGeom prst="rect">
            <a:avLst/>
          </a:prstGeom>
        </p:spPr>
      </p:pic>
      <p:pic>
        <p:nvPicPr>
          <p:cNvPr id="5" name="Image 4"/>
          <p:cNvPicPr>
            <a:picLocks noChangeAspect="1"/>
          </p:cNvPicPr>
          <p:nvPr/>
        </p:nvPicPr>
        <p:blipFill>
          <a:blip r:embed="rId5" cstate="print">
            <a:clrChange>
              <a:clrFrom>
                <a:srgbClr val="FFFFFF"/>
              </a:clrFrom>
              <a:clrTo>
                <a:srgbClr val="FFFFF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3020257" y="4542950"/>
            <a:ext cx="576000" cy="576000"/>
          </a:xfrm>
          <a:prstGeom prst="rect">
            <a:avLst/>
          </a:prstGeom>
        </p:spPr>
      </p:pic>
      <p:sp>
        <p:nvSpPr>
          <p:cNvPr id="17" name="Titre 3"/>
          <p:cNvSpPr txBox="1">
            <a:spLocks/>
          </p:cNvSpPr>
          <p:nvPr/>
        </p:nvSpPr>
        <p:spPr>
          <a:xfrm>
            <a:off x="1832362" y="365125"/>
            <a:ext cx="992727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rgbClr val="E85A12"/>
                </a:solidFill>
                <a:latin typeface="+mn-lt"/>
                <a:ea typeface="+mj-ea"/>
                <a:cs typeface="+mj-cs"/>
              </a:defRPr>
            </a:lvl1pPr>
          </a:lstStyle>
          <a:p>
            <a:pPr algn="r"/>
            <a:r>
              <a:rPr lang="fr-FR" dirty="0" smtClean="0"/>
              <a:t>L’observé : </a:t>
            </a:r>
            <a:r>
              <a:rPr lang="fr-FR" dirty="0"/>
              <a:t>p</a:t>
            </a:r>
            <a:r>
              <a:rPr lang="fr-FR" dirty="0" smtClean="0"/>
              <a:t>rincipaux résultats</a:t>
            </a:r>
            <a:endParaRPr lang="fr-FR" b="1" dirty="0"/>
          </a:p>
        </p:txBody>
      </p:sp>
      <p:cxnSp>
        <p:nvCxnSpPr>
          <p:cNvPr id="18" name="Connecteur droit 17"/>
          <p:cNvCxnSpPr/>
          <p:nvPr/>
        </p:nvCxnSpPr>
        <p:spPr>
          <a:xfrm flipV="1">
            <a:off x="1623060" y="1440630"/>
            <a:ext cx="10136580" cy="10980"/>
          </a:xfrm>
          <a:prstGeom prst="line">
            <a:avLst/>
          </a:prstGeom>
        </p:spPr>
        <p:style>
          <a:lnRef idx="1">
            <a:schemeClr val="accent1"/>
          </a:lnRef>
          <a:fillRef idx="0">
            <a:schemeClr val="accent1"/>
          </a:fillRef>
          <a:effectRef idx="0">
            <a:schemeClr val="accent1"/>
          </a:effectRef>
          <a:fontRef idx="minor">
            <a:schemeClr val="tx1"/>
          </a:fontRef>
        </p:style>
      </p:cxnSp>
      <p:pic>
        <p:nvPicPr>
          <p:cNvPr id="21" name="Image 20"/>
          <p:cNvPicPr>
            <a:picLocks noChangeAspect="1"/>
          </p:cNvPicPr>
          <p:nvPr/>
        </p:nvPicPr>
        <p:blipFill>
          <a:blip r:embed="rId6">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2239447" y="2500481"/>
            <a:ext cx="756000" cy="756000"/>
          </a:xfrm>
          <a:prstGeom prst="rect">
            <a:avLst/>
          </a:prstGeom>
        </p:spPr>
      </p:pic>
      <p:pic>
        <p:nvPicPr>
          <p:cNvPr id="22" name="Image 21"/>
          <p:cNvPicPr>
            <a:picLocks noChangeAspect="1"/>
          </p:cNvPicPr>
          <p:nvPr/>
        </p:nvPicPr>
        <p:blipFill>
          <a:blip r:embed="rId7">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3062353" y="5595693"/>
            <a:ext cx="576000" cy="576000"/>
          </a:xfrm>
          <a:prstGeom prst="rect">
            <a:avLst/>
          </a:prstGeom>
        </p:spPr>
      </p:pic>
    </p:spTree>
    <p:custDataLst>
      <p:tags r:id="rId1"/>
    </p:custDataLst>
    <p:extLst>
      <p:ext uri="{BB962C8B-B14F-4D97-AF65-F5344CB8AC3E}">
        <p14:creationId xmlns:p14="http://schemas.microsoft.com/office/powerpoint/2010/main" val="30329292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5">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5">
                                            <p:txEl>
                                              <p:pRg st="6" end="6"/>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txBox="1">
            <a:spLocks noChangeArrowheads="1"/>
          </p:cNvSpPr>
          <p:nvPr/>
        </p:nvSpPr>
        <p:spPr bwMode="auto">
          <a:xfrm>
            <a:off x="2318662" y="3627793"/>
            <a:ext cx="4905098" cy="2869905"/>
          </a:xfrm>
          <a:prstGeom prst="rect">
            <a:avLst/>
          </a:prstGeom>
          <a:noFill/>
          <a:ln>
            <a:noFill/>
          </a:ln>
          <a:extLst/>
        </p:spPr>
        <p:txBody>
          <a:bodyPr/>
          <a:lstStyle>
            <a:lvl1pPr marL="342900" indent="-342900">
              <a:spcBef>
                <a:spcPct val="20000"/>
              </a:spcBef>
              <a:buChar char="•"/>
              <a:defRPr sz="3200">
                <a:solidFill>
                  <a:schemeClr val="tx1"/>
                </a:solidFill>
                <a:latin typeface="Arial" panose="020B0604020202020204" pitchFamily="34" charset="0"/>
              </a:defRPr>
            </a:lvl1pPr>
            <a:lvl2pPr marL="355600" indent="-355600">
              <a:spcBef>
                <a:spcPct val="20000"/>
              </a:spcBef>
              <a:buChar char="–"/>
              <a:defRPr sz="2800">
                <a:solidFill>
                  <a:schemeClr val="tx1"/>
                </a:solidFill>
                <a:latin typeface="Arial" panose="020B0604020202020204" pitchFamily="34" charset="0"/>
              </a:defRPr>
            </a:lvl2pPr>
            <a:lvl3pPr marL="804863" indent="-4572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lvl="1" indent="0">
              <a:lnSpc>
                <a:spcPct val="114000"/>
              </a:lnSpc>
              <a:spcBef>
                <a:spcPts val="1200"/>
              </a:spcBef>
              <a:buSzPct val="140000"/>
              <a:buNone/>
              <a:defRPr/>
            </a:pPr>
            <a:r>
              <a:rPr lang="fr-FR" altLang="fr-FR" sz="2400" b="1" dirty="0">
                <a:solidFill>
                  <a:srgbClr val="B9367A"/>
                </a:solidFill>
                <a:latin typeface="+mn-lt"/>
                <a:sym typeface="Wingdings" panose="05000000000000000000" pitchFamily="2" charset="2"/>
              </a:rPr>
              <a:t>Pour les précipitations :</a:t>
            </a:r>
          </a:p>
          <a:p>
            <a:pPr marL="628650" lvl="2" indent="-444500">
              <a:lnSpc>
                <a:spcPct val="110000"/>
              </a:lnSpc>
              <a:spcBef>
                <a:spcPts val="1200"/>
              </a:spcBef>
              <a:buClr>
                <a:schemeClr val="tx1"/>
              </a:buClr>
              <a:buSzPct val="70000"/>
              <a:buFont typeface="Wingdings 2" panose="05020102010507070707" pitchFamily="18" charset="2"/>
              <a:buChar char="8"/>
              <a:tabLst>
                <a:tab pos="892175" algn="l"/>
              </a:tabLst>
              <a:defRPr/>
            </a:pPr>
            <a:r>
              <a:rPr lang="fr-FR" b="1" kern="0" dirty="0">
                <a:solidFill>
                  <a:srgbClr val="E85A12"/>
                </a:solidFill>
                <a:latin typeface="+mn-lt"/>
              </a:rPr>
              <a:t>Peu d’évolution </a:t>
            </a:r>
            <a:r>
              <a:rPr lang="fr-FR" kern="0" dirty="0">
                <a:latin typeface="+mn-lt"/>
              </a:rPr>
              <a:t>des précipitations totales</a:t>
            </a:r>
          </a:p>
          <a:p>
            <a:pPr marL="628650" lvl="2" indent="-444500">
              <a:lnSpc>
                <a:spcPct val="110000"/>
              </a:lnSpc>
              <a:spcBef>
                <a:spcPts val="1200"/>
              </a:spcBef>
              <a:buClr>
                <a:schemeClr val="tx1"/>
              </a:buClr>
              <a:buSzPct val="70000"/>
              <a:buFont typeface="Wingdings 2" panose="05020102010507070707" pitchFamily="18" charset="2"/>
              <a:buChar char="8"/>
              <a:tabLst>
                <a:tab pos="892175" algn="l"/>
              </a:tabLst>
              <a:defRPr/>
            </a:pPr>
            <a:r>
              <a:rPr lang="fr-FR" kern="0" dirty="0" smtClean="0">
                <a:latin typeface="+mn-lt"/>
              </a:rPr>
              <a:t>Vers </a:t>
            </a:r>
            <a:r>
              <a:rPr lang="fr-FR" kern="0" dirty="0">
                <a:latin typeface="+mn-lt"/>
              </a:rPr>
              <a:t>une</a:t>
            </a:r>
            <a:r>
              <a:rPr lang="fr-FR" b="1" kern="0" dirty="0">
                <a:solidFill>
                  <a:srgbClr val="E85A12"/>
                </a:solidFill>
                <a:latin typeface="+mn-lt"/>
              </a:rPr>
              <a:t> modification de la saisonnalité : plus de pluies en hiver et moins en été ?</a:t>
            </a:r>
          </a:p>
          <a:p>
            <a:pPr lvl="1" eaLnBrk="1" hangingPunct="1">
              <a:lnSpc>
                <a:spcPct val="90000"/>
              </a:lnSpc>
              <a:buFontTx/>
              <a:buNone/>
              <a:defRPr/>
            </a:pPr>
            <a:endParaRPr lang="fr-FR" altLang="fr-FR" sz="1800" dirty="0">
              <a:solidFill>
                <a:schemeClr val="accent2"/>
              </a:solidFill>
            </a:endParaRPr>
          </a:p>
        </p:txBody>
      </p:sp>
      <p:sp>
        <p:nvSpPr>
          <p:cNvPr id="19" name="Rectangle 3"/>
          <p:cNvSpPr txBox="1">
            <a:spLocks noChangeArrowheads="1"/>
          </p:cNvSpPr>
          <p:nvPr/>
        </p:nvSpPr>
        <p:spPr bwMode="auto">
          <a:xfrm>
            <a:off x="2319337" y="1831024"/>
            <a:ext cx="8916353" cy="1796769"/>
          </a:xfrm>
          <a:prstGeom prst="rect">
            <a:avLst/>
          </a:prstGeom>
          <a:noFill/>
          <a:ln>
            <a:noFill/>
          </a:ln>
          <a:extLst/>
        </p:spPr>
        <p:txBody>
          <a:bodyPr/>
          <a:lstStyle>
            <a:lvl1pPr marL="342900" indent="-342900">
              <a:spcBef>
                <a:spcPct val="20000"/>
              </a:spcBef>
              <a:buChar char="•"/>
              <a:defRPr sz="3200">
                <a:solidFill>
                  <a:schemeClr val="tx1"/>
                </a:solidFill>
                <a:latin typeface="Arial" panose="020B0604020202020204" pitchFamily="34" charset="0"/>
              </a:defRPr>
            </a:lvl1pPr>
            <a:lvl2pPr marL="355600" indent="-355600">
              <a:spcBef>
                <a:spcPct val="20000"/>
              </a:spcBef>
              <a:buChar char="–"/>
              <a:defRPr sz="2800">
                <a:solidFill>
                  <a:schemeClr val="tx1"/>
                </a:solidFill>
                <a:latin typeface="Arial" panose="020B0604020202020204" pitchFamily="34" charset="0"/>
              </a:defRPr>
            </a:lvl2pPr>
            <a:lvl3pPr marL="804863" indent="-4572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lvl="1" indent="0">
              <a:lnSpc>
                <a:spcPct val="114000"/>
              </a:lnSpc>
              <a:spcBef>
                <a:spcPts val="1200"/>
              </a:spcBef>
              <a:buSzPct val="140000"/>
              <a:buNone/>
              <a:defRPr/>
            </a:pPr>
            <a:r>
              <a:rPr lang="fr-FR" altLang="fr-FR" sz="2400" b="1" dirty="0">
                <a:solidFill>
                  <a:srgbClr val="B9367A"/>
                </a:solidFill>
                <a:latin typeface="+mn-lt"/>
                <a:sym typeface="Wingdings" panose="05000000000000000000" pitchFamily="2" charset="2"/>
              </a:rPr>
              <a:t>Pour les températures :</a:t>
            </a:r>
            <a:endParaRPr lang="fr-FR" altLang="fr-FR" sz="2400" b="1" dirty="0">
              <a:latin typeface="+mn-lt"/>
              <a:sym typeface="Wingdings" panose="05000000000000000000" pitchFamily="2" charset="2"/>
            </a:endParaRPr>
          </a:p>
          <a:p>
            <a:pPr marL="628650" lvl="2" indent="-444500">
              <a:lnSpc>
                <a:spcPct val="110000"/>
              </a:lnSpc>
              <a:spcBef>
                <a:spcPts val="1200"/>
              </a:spcBef>
              <a:buClr>
                <a:schemeClr val="tx1"/>
              </a:buClr>
              <a:buSzPct val="70000"/>
              <a:buFont typeface="Wingdings 2" panose="05020102010507070707" pitchFamily="18" charset="2"/>
              <a:buChar char="8"/>
              <a:tabLst>
                <a:tab pos="892175" algn="l"/>
              </a:tabLst>
              <a:defRPr/>
            </a:pPr>
            <a:r>
              <a:rPr lang="fr-FR" altLang="fr-FR" b="1" kern="0" dirty="0" smtClean="0">
                <a:solidFill>
                  <a:srgbClr val="E85A12"/>
                </a:solidFill>
                <a:latin typeface="+mn-lt"/>
                <a:sym typeface="Wingdings" panose="05000000000000000000" pitchFamily="2" charset="2"/>
              </a:rPr>
              <a:t>Un réchauffement </a:t>
            </a:r>
            <a:r>
              <a:rPr lang="fr-FR" altLang="fr-FR" kern="0" dirty="0" smtClean="0">
                <a:latin typeface="+mn-lt"/>
                <a:sym typeface="Wingdings" panose="05000000000000000000" pitchFamily="2" charset="2"/>
              </a:rPr>
              <a:t>de plus en plus rapide</a:t>
            </a:r>
          </a:p>
          <a:p>
            <a:pPr marL="628650" lvl="2" indent="-444500">
              <a:lnSpc>
                <a:spcPct val="110000"/>
              </a:lnSpc>
              <a:spcBef>
                <a:spcPts val="1200"/>
              </a:spcBef>
              <a:buClr>
                <a:schemeClr val="tx1"/>
              </a:buClr>
              <a:buSzPct val="70000"/>
              <a:buFont typeface="Wingdings 2" panose="05020102010507070707" pitchFamily="18" charset="2"/>
              <a:buChar char="8"/>
              <a:tabLst>
                <a:tab pos="892175" algn="l"/>
              </a:tabLst>
              <a:defRPr/>
            </a:pPr>
            <a:r>
              <a:rPr lang="fr-FR" altLang="fr-FR" b="1" kern="0" dirty="0" smtClean="0">
                <a:solidFill>
                  <a:srgbClr val="E85A12"/>
                </a:solidFill>
                <a:latin typeface="+mn-lt"/>
                <a:sym typeface="Wingdings" panose="05000000000000000000" pitchFamily="2" charset="2"/>
              </a:rPr>
              <a:t>Incertitudes</a:t>
            </a:r>
            <a:r>
              <a:rPr lang="fr-FR" altLang="fr-FR" kern="0" dirty="0" smtClean="0">
                <a:latin typeface="+mn-lt"/>
                <a:sym typeface="Wingdings" panose="05000000000000000000" pitchFamily="2" charset="2"/>
              </a:rPr>
              <a:t> sur l’ampleur à partir de 2050 (selon le scénario)</a:t>
            </a:r>
          </a:p>
        </p:txBody>
      </p:sp>
      <p:sp>
        <p:nvSpPr>
          <p:cNvPr id="2" name="Espace réservé du numéro de diapositive 1"/>
          <p:cNvSpPr>
            <a:spLocks noGrp="1"/>
          </p:cNvSpPr>
          <p:nvPr>
            <p:ph type="sldNum" sz="quarter" idx="12"/>
          </p:nvPr>
        </p:nvSpPr>
        <p:spPr/>
        <p:txBody>
          <a:bodyPr/>
          <a:lstStyle/>
          <a:p>
            <a:fld id="{4CDECEAD-8C40-4CF4-996E-32F6CDD76162}" type="slidenum">
              <a:rPr lang="fr-FR" smtClean="0"/>
              <a:pPr/>
              <a:t>8</a:t>
            </a:fld>
            <a:endParaRPr lang="fr-FR"/>
          </a:p>
        </p:txBody>
      </p:sp>
      <p:sp>
        <p:nvSpPr>
          <p:cNvPr id="10" name="Titre 3"/>
          <p:cNvSpPr txBox="1">
            <a:spLocks/>
          </p:cNvSpPr>
          <p:nvPr/>
        </p:nvSpPr>
        <p:spPr>
          <a:xfrm>
            <a:off x="1665806" y="365125"/>
            <a:ext cx="1009383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rgbClr val="E85A12"/>
                </a:solidFill>
                <a:latin typeface="+mn-lt"/>
                <a:ea typeface="+mj-ea"/>
                <a:cs typeface="+mj-cs"/>
              </a:defRPr>
            </a:lvl1pPr>
          </a:lstStyle>
          <a:p>
            <a:pPr algn="r"/>
            <a:r>
              <a:rPr lang="fr-FR" dirty="0" smtClean="0"/>
              <a:t>Les simulations : </a:t>
            </a:r>
            <a:r>
              <a:rPr lang="fr-FR" dirty="0"/>
              <a:t>p</a:t>
            </a:r>
            <a:r>
              <a:rPr lang="fr-FR" dirty="0" smtClean="0"/>
              <a:t>rincipaux résultats</a:t>
            </a:r>
            <a:endParaRPr lang="fr-FR" b="1" dirty="0"/>
          </a:p>
        </p:txBody>
      </p:sp>
      <p:cxnSp>
        <p:nvCxnSpPr>
          <p:cNvPr id="12" name="Connecteur droit 11"/>
          <p:cNvCxnSpPr/>
          <p:nvPr/>
        </p:nvCxnSpPr>
        <p:spPr>
          <a:xfrm>
            <a:off x="1691640" y="1428750"/>
            <a:ext cx="10068000" cy="11880"/>
          </a:xfrm>
          <a:prstGeom prst="line">
            <a:avLst/>
          </a:prstGeom>
        </p:spPr>
        <p:style>
          <a:lnRef idx="1">
            <a:schemeClr val="accent1"/>
          </a:lnRef>
          <a:fillRef idx="0">
            <a:schemeClr val="accent1"/>
          </a:fillRef>
          <a:effectRef idx="0">
            <a:schemeClr val="accent1"/>
          </a:effectRef>
          <a:fontRef idx="minor">
            <a:schemeClr val="tx1"/>
          </a:fontRef>
        </p:style>
      </p:cxnSp>
      <p:pic>
        <p:nvPicPr>
          <p:cNvPr id="11" name="Image 10"/>
          <p:cNvPicPr>
            <a:picLocks noChangeAspect="1"/>
          </p:cNvPicPr>
          <p:nvPr/>
        </p:nvPicPr>
        <p:blipFill>
          <a:blip r:embed="rId4">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1783870" y="1829795"/>
            <a:ext cx="576000" cy="576000"/>
          </a:xfrm>
          <a:prstGeom prst="rect">
            <a:avLst/>
          </a:prstGeom>
        </p:spPr>
      </p:pic>
      <p:pic>
        <p:nvPicPr>
          <p:cNvPr id="13" name="Image 12"/>
          <p:cNvPicPr>
            <a:picLocks noChangeAspect="1"/>
          </p:cNvPicPr>
          <p:nvPr/>
        </p:nvPicPr>
        <p:blipFill>
          <a:blip r:embed="rId5">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1705256" y="3606498"/>
            <a:ext cx="576000" cy="576000"/>
          </a:xfrm>
          <a:prstGeom prst="rect">
            <a:avLst/>
          </a:prstGeom>
        </p:spPr>
      </p:pic>
      <p:pic>
        <p:nvPicPr>
          <p:cNvPr id="5" name="Image 4"/>
          <p:cNvPicPr>
            <a:picLocks noChangeAspect="1"/>
          </p:cNvPicPr>
          <p:nvPr/>
        </p:nvPicPr>
        <p:blipFill>
          <a:blip r:embed="rId6"/>
          <a:stretch>
            <a:fillRect/>
          </a:stretch>
        </p:blipFill>
        <p:spPr>
          <a:xfrm>
            <a:off x="7200900" y="3487457"/>
            <a:ext cx="4232314" cy="2403463"/>
          </a:xfrm>
          <a:prstGeom prst="rect">
            <a:avLst/>
          </a:prstGeom>
        </p:spPr>
      </p:pic>
      <p:sp>
        <p:nvSpPr>
          <p:cNvPr id="15" name="Zone de texte 2"/>
          <p:cNvSpPr txBox="1">
            <a:spLocks noChangeArrowheads="1"/>
          </p:cNvSpPr>
          <p:nvPr/>
        </p:nvSpPr>
        <p:spPr bwMode="auto">
          <a:xfrm>
            <a:off x="7552741" y="5895390"/>
            <a:ext cx="4257621" cy="986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2400">
                <a:solidFill>
                  <a:srgbClr val="E46C0A"/>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rgbClr val="215968"/>
                </a:solidFill>
                <a:latin typeface="Calibri" panose="020F0502020204030204" pitchFamily="34" charset="0"/>
              </a:defRPr>
            </a:lvl2pPr>
            <a:lvl3pPr marL="1143000" indent="-228600">
              <a:spcBef>
                <a:spcPct val="20000"/>
              </a:spcBef>
              <a:buFont typeface="Arial" panose="020B0604020202020204" pitchFamily="34" charset="0"/>
              <a:buChar char="•"/>
              <a:defRPr sz="2000">
                <a:solidFill>
                  <a:srgbClr val="215968"/>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defRPr>
            </a:lvl9pPr>
          </a:lstStyle>
          <a:p>
            <a:pPr>
              <a:lnSpc>
                <a:spcPct val="115000"/>
              </a:lnSpc>
              <a:spcBef>
                <a:spcPct val="0"/>
              </a:spcBef>
              <a:buNone/>
              <a:defRPr/>
            </a:pPr>
            <a:r>
              <a:rPr lang="fr-FR" altLang="fr-FR" sz="1400" dirty="0" smtClean="0">
                <a:solidFill>
                  <a:srgbClr val="000000"/>
                </a:solidFill>
                <a:latin typeface="+mn-lt"/>
                <a:cs typeface="Calibri" panose="020F0502020204030204" pitchFamily="34" charset="0"/>
              </a:rPr>
              <a:t>Simulation des précipitations mensuelles en Bourgogne</a:t>
            </a:r>
            <a:endParaRPr lang="fr-FR" altLang="fr-FR" sz="1400" dirty="0">
              <a:solidFill>
                <a:srgbClr val="000000"/>
              </a:solidFill>
              <a:latin typeface="+mn-lt"/>
              <a:cs typeface="Calibri" panose="020F0502020204030204" pitchFamily="34" charset="0"/>
            </a:endParaRPr>
          </a:p>
          <a:p>
            <a:pPr>
              <a:lnSpc>
                <a:spcPct val="115000"/>
              </a:lnSpc>
              <a:spcBef>
                <a:spcPct val="0"/>
              </a:spcBef>
              <a:buNone/>
              <a:defRPr/>
            </a:pPr>
            <a:r>
              <a:rPr lang="fr-FR" altLang="fr-FR" sz="1400" i="1" dirty="0" smtClean="0">
                <a:solidFill>
                  <a:srgbClr val="000000"/>
                </a:solidFill>
                <a:latin typeface="+mn-lt"/>
                <a:cs typeface="Calibri" panose="020F0502020204030204" pitchFamily="34" charset="0"/>
              </a:rPr>
              <a:t>Source : Thèse d’Etienne Brulebois</a:t>
            </a:r>
            <a:endParaRPr lang="fr-FR" altLang="fr-FR" sz="1400" dirty="0">
              <a:solidFill>
                <a:srgbClr val="000000"/>
              </a:solidFill>
              <a:cs typeface="Calibri" panose="020F0502020204030204" pitchFamily="34" charset="0"/>
            </a:endParaRPr>
          </a:p>
        </p:txBody>
      </p:sp>
    </p:spTree>
    <p:custDataLst>
      <p:tags r:id="rId1"/>
    </p:custDataLst>
    <p:extLst>
      <p:ext uri="{BB962C8B-B14F-4D97-AF65-F5344CB8AC3E}">
        <p14:creationId xmlns:p14="http://schemas.microsoft.com/office/powerpoint/2010/main" val="33038320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4">
                                            <p:txEl>
                                              <p:pRg st="1" end="1"/>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u numéro de diapositive 5"/>
          <p:cNvSpPr>
            <a:spLocks noGrp="1"/>
          </p:cNvSpPr>
          <p:nvPr>
            <p:ph type="sldNum" sz="quarter" idx="12"/>
          </p:nvPr>
        </p:nvSpPr>
        <p:spPr/>
        <p:txBody>
          <a:bodyPr/>
          <a:lstStyle/>
          <a:p>
            <a:fld id="{4CDECEAD-8C40-4CF4-996E-32F6CDD76162}" type="slidenum">
              <a:rPr lang="fr-FR" smtClean="0"/>
              <a:pPr/>
              <a:t>9</a:t>
            </a:fld>
            <a:endParaRPr lang="fr-FR"/>
          </a:p>
        </p:txBody>
      </p:sp>
      <p:pic>
        <p:nvPicPr>
          <p:cNvPr id="9" name="Image 8">
            <a:hlinkClick r:id="rId3" action="ppaction://program"/>
          </p:cNvPr>
          <p:cNvPicPr>
            <a:picLocks noChangeAspect="1"/>
          </p:cNvPicPr>
          <p:nvPr/>
        </p:nvPicPr>
        <p:blipFill rotWithShape="1">
          <a:blip r:embed="rId4"/>
          <a:srcRect l="3865" t="3780" r="3970" b="3992"/>
          <a:stretch/>
        </p:blipFill>
        <p:spPr>
          <a:xfrm>
            <a:off x="3311912" y="1632131"/>
            <a:ext cx="8447728" cy="4755105"/>
          </a:xfrm>
          <a:prstGeom prst="rect">
            <a:avLst/>
          </a:prstGeom>
        </p:spPr>
      </p:pic>
      <p:sp>
        <p:nvSpPr>
          <p:cNvPr id="5" name="Titre 3"/>
          <p:cNvSpPr txBox="1">
            <a:spLocks/>
          </p:cNvSpPr>
          <p:nvPr/>
        </p:nvSpPr>
        <p:spPr>
          <a:xfrm>
            <a:off x="1832362" y="365125"/>
            <a:ext cx="992727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rgbClr val="E85A12"/>
                </a:solidFill>
                <a:latin typeface="+mn-lt"/>
                <a:ea typeface="+mj-ea"/>
                <a:cs typeface="+mj-cs"/>
              </a:defRPr>
            </a:lvl1pPr>
          </a:lstStyle>
          <a:p>
            <a:pPr algn="r"/>
            <a:r>
              <a:rPr lang="fr-FR" dirty="0" smtClean="0"/>
              <a:t>Témoignage d’un climatologue</a:t>
            </a:r>
            <a:endParaRPr lang="fr-FR" b="1" dirty="0"/>
          </a:p>
        </p:txBody>
      </p:sp>
      <p:cxnSp>
        <p:nvCxnSpPr>
          <p:cNvPr id="7" name="Connecteur droit 6"/>
          <p:cNvCxnSpPr/>
          <p:nvPr/>
        </p:nvCxnSpPr>
        <p:spPr>
          <a:xfrm>
            <a:off x="1668780" y="1440629"/>
            <a:ext cx="10090860" cy="1"/>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97435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txBox="1">
            <a:spLocks noChangeArrowheads="1"/>
          </p:cNvSpPr>
          <p:nvPr/>
        </p:nvSpPr>
        <p:spPr bwMode="auto">
          <a:xfrm>
            <a:off x="2384820" y="1840230"/>
            <a:ext cx="5627610" cy="5280660"/>
          </a:xfrm>
          <a:prstGeom prst="rect">
            <a:avLst/>
          </a:prstGeom>
          <a:noFill/>
          <a:ln>
            <a:noFill/>
          </a:ln>
          <a:extLst/>
        </p:spPr>
        <p:txBody>
          <a:bodyPr/>
          <a:lstStyle>
            <a:lvl1pPr marL="342900" indent="-342900">
              <a:spcBef>
                <a:spcPct val="20000"/>
              </a:spcBef>
              <a:buChar char="•"/>
              <a:defRPr sz="3200">
                <a:solidFill>
                  <a:schemeClr val="tx1"/>
                </a:solidFill>
                <a:latin typeface="Arial" panose="020B0604020202020204" pitchFamily="34" charset="0"/>
              </a:defRPr>
            </a:lvl1pPr>
            <a:lvl2pPr marL="355600" indent="-355600">
              <a:spcBef>
                <a:spcPct val="20000"/>
              </a:spcBef>
              <a:buChar char="–"/>
              <a:defRPr sz="2800">
                <a:solidFill>
                  <a:schemeClr val="tx1"/>
                </a:solidFill>
                <a:latin typeface="Arial" panose="020B0604020202020204" pitchFamily="34" charset="0"/>
              </a:defRPr>
            </a:lvl2pPr>
            <a:lvl3pPr marL="804863" indent="-4572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lvl="1" indent="0">
              <a:lnSpc>
                <a:spcPct val="114000"/>
              </a:lnSpc>
              <a:spcBef>
                <a:spcPts val="1200"/>
              </a:spcBef>
              <a:buSzPct val="140000"/>
              <a:buNone/>
              <a:defRPr/>
            </a:pPr>
            <a:r>
              <a:rPr lang="fr-FR" altLang="fr-FR" sz="2400" b="1" dirty="0">
                <a:solidFill>
                  <a:srgbClr val="B9367A"/>
                </a:solidFill>
                <a:latin typeface="+mn-lt"/>
                <a:sym typeface="Wingdings" panose="05000000000000000000" pitchFamily="2" charset="2"/>
              </a:rPr>
              <a:t>Des débits en baisse en Bourgogne</a:t>
            </a:r>
          </a:p>
          <a:p>
            <a:pPr marL="536575" lvl="2" indent="-342900">
              <a:lnSpc>
                <a:spcPct val="110000"/>
              </a:lnSpc>
              <a:spcBef>
                <a:spcPts val="1200"/>
              </a:spcBef>
              <a:buClr>
                <a:schemeClr val="tx1"/>
              </a:buClr>
              <a:buSzPct val="70000"/>
              <a:buFont typeface="Wingdings 2" panose="05020102010507070707" pitchFamily="18" charset="2"/>
              <a:buChar char="8"/>
              <a:tabLst>
                <a:tab pos="1349375" algn="l"/>
              </a:tabLst>
              <a:defRPr/>
            </a:pPr>
            <a:r>
              <a:rPr lang="fr-FR" altLang="fr-FR" b="1" kern="0" dirty="0">
                <a:solidFill>
                  <a:srgbClr val="E85A12"/>
                </a:solidFill>
                <a:latin typeface="+mn-lt"/>
                <a:sym typeface="Wingdings" panose="05000000000000000000" pitchFamily="2" charset="2"/>
              </a:rPr>
              <a:t>Débits en baisse </a:t>
            </a:r>
            <a:r>
              <a:rPr lang="fr-FR" altLang="fr-FR" kern="0" dirty="0" smtClean="0">
                <a:latin typeface="+mn-lt"/>
                <a:sym typeface="Wingdings" panose="05000000000000000000" pitchFamily="2" charset="2"/>
              </a:rPr>
              <a:t>jusqu’à 40 % en juin sur 20 cours d’eau bourguignons</a:t>
            </a:r>
            <a:endParaRPr lang="fr-FR" altLang="fr-FR" kern="0" dirty="0">
              <a:latin typeface="+mn-lt"/>
              <a:sym typeface="Wingdings" panose="05000000000000000000" pitchFamily="2" charset="2"/>
            </a:endParaRPr>
          </a:p>
          <a:p>
            <a:pPr marL="536575" lvl="2" indent="-342900">
              <a:lnSpc>
                <a:spcPct val="110000"/>
              </a:lnSpc>
              <a:spcBef>
                <a:spcPts val="1200"/>
              </a:spcBef>
              <a:buClr>
                <a:schemeClr val="tx1"/>
              </a:buClr>
              <a:buSzPct val="70000"/>
              <a:buFont typeface="Wingdings 2" panose="05020102010507070707" pitchFamily="18" charset="2"/>
              <a:buChar char="8"/>
              <a:tabLst>
                <a:tab pos="1349375" algn="l"/>
              </a:tabLst>
              <a:defRPr/>
            </a:pPr>
            <a:r>
              <a:rPr lang="fr-FR" altLang="fr-FR" b="1" kern="0" dirty="0" smtClean="0">
                <a:solidFill>
                  <a:srgbClr val="E85A12"/>
                </a:solidFill>
                <a:latin typeface="+mn-lt"/>
                <a:sym typeface="Wingdings" panose="05000000000000000000" pitchFamily="2" charset="2"/>
              </a:rPr>
              <a:t>Étiage </a:t>
            </a:r>
            <a:r>
              <a:rPr lang="fr-FR" altLang="fr-FR" b="1" kern="0" dirty="0">
                <a:solidFill>
                  <a:srgbClr val="E85A12"/>
                </a:solidFill>
                <a:latin typeface="+mn-lt"/>
                <a:sym typeface="Wingdings" panose="05000000000000000000" pitchFamily="2" charset="2"/>
              </a:rPr>
              <a:t>plus précoce </a:t>
            </a:r>
            <a:r>
              <a:rPr lang="fr-FR" altLang="fr-FR" kern="0" dirty="0">
                <a:latin typeface="+mn-lt"/>
                <a:sym typeface="Wingdings" panose="05000000000000000000" pitchFamily="2" charset="2"/>
              </a:rPr>
              <a:t>et plus </a:t>
            </a:r>
            <a:r>
              <a:rPr lang="fr-FR" altLang="fr-FR" kern="0" dirty="0" smtClean="0">
                <a:latin typeface="+mn-lt"/>
                <a:sym typeface="Wingdings" panose="05000000000000000000" pitchFamily="2" charset="2"/>
              </a:rPr>
              <a:t>marqué</a:t>
            </a:r>
          </a:p>
          <a:p>
            <a:pPr marL="536575" lvl="2" indent="-342900">
              <a:lnSpc>
                <a:spcPct val="110000"/>
              </a:lnSpc>
              <a:spcBef>
                <a:spcPts val="1200"/>
              </a:spcBef>
              <a:buClr>
                <a:schemeClr val="tx1"/>
              </a:buClr>
              <a:buSzPct val="70000"/>
              <a:buFont typeface="Wingdings 2" panose="05020102010507070707" pitchFamily="18" charset="2"/>
              <a:buChar char="8"/>
              <a:tabLst>
                <a:tab pos="1349375" algn="l"/>
              </a:tabLst>
              <a:defRPr/>
            </a:pPr>
            <a:r>
              <a:rPr lang="fr-FR" altLang="fr-FR" kern="0" dirty="0" smtClean="0">
                <a:latin typeface="+mn-lt"/>
                <a:sym typeface="Wingdings" panose="05000000000000000000" pitchFamily="2" charset="2"/>
              </a:rPr>
              <a:t>Tendance générale sur toute la France</a:t>
            </a:r>
            <a:endParaRPr lang="fr-FR" altLang="fr-FR" sz="1600" kern="0" dirty="0" smtClean="0">
              <a:solidFill>
                <a:srgbClr val="E85A12"/>
              </a:solidFill>
              <a:latin typeface="+mn-lt"/>
              <a:sym typeface="Wingdings" panose="05000000000000000000" pitchFamily="2" charset="2"/>
            </a:endParaRPr>
          </a:p>
          <a:p>
            <a:pPr marL="0" lvl="1" indent="0">
              <a:lnSpc>
                <a:spcPct val="114000"/>
              </a:lnSpc>
              <a:spcBef>
                <a:spcPts val="1200"/>
              </a:spcBef>
              <a:buSzPct val="140000"/>
              <a:buNone/>
              <a:defRPr/>
            </a:pPr>
            <a:r>
              <a:rPr lang="fr-FR" altLang="fr-FR" sz="2400" b="1" dirty="0">
                <a:solidFill>
                  <a:srgbClr val="B9367A"/>
                </a:solidFill>
                <a:latin typeface="+mn-lt"/>
                <a:sym typeface="Wingdings" panose="05000000000000000000" pitchFamily="2" charset="2"/>
              </a:rPr>
              <a:t>Réserve en eau des sols :</a:t>
            </a:r>
          </a:p>
          <a:p>
            <a:pPr marL="536575" lvl="2" indent="-342900">
              <a:lnSpc>
                <a:spcPct val="110000"/>
              </a:lnSpc>
              <a:spcBef>
                <a:spcPts val="1200"/>
              </a:spcBef>
              <a:buClr>
                <a:schemeClr val="tx1"/>
              </a:buClr>
              <a:buSzPct val="70000"/>
              <a:buFont typeface="Wingdings 2" panose="05020102010507070707" pitchFamily="18" charset="2"/>
              <a:buChar char="8"/>
              <a:tabLst>
                <a:tab pos="1257300" algn="l"/>
              </a:tabLst>
              <a:defRPr/>
            </a:pPr>
            <a:r>
              <a:rPr lang="fr-FR" altLang="fr-FR" kern="0" dirty="0">
                <a:latin typeface="+mn-lt"/>
                <a:sym typeface="Wingdings" panose="05000000000000000000" pitchFamily="2" charset="2"/>
              </a:rPr>
              <a:t>Baisse du nombre de jours de </a:t>
            </a:r>
            <a:r>
              <a:rPr lang="fr-FR" altLang="fr-FR" kern="0" dirty="0" smtClean="0">
                <a:latin typeface="+mn-lt"/>
                <a:sym typeface="Wingdings" panose="05000000000000000000" pitchFamily="2" charset="2"/>
              </a:rPr>
              <a:t>percolation (à confirmer)</a:t>
            </a:r>
            <a:endParaRPr lang="fr-FR" altLang="fr-FR" kern="0" dirty="0">
              <a:latin typeface="+mn-lt"/>
              <a:sym typeface="Wingdings" panose="05000000000000000000" pitchFamily="2" charset="2"/>
            </a:endParaRPr>
          </a:p>
          <a:p>
            <a:pPr marL="536575" lvl="2" indent="-342900">
              <a:lnSpc>
                <a:spcPct val="110000"/>
              </a:lnSpc>
              <a:spcBef>
                <a:spcPts val="1200"/>
              </a:spcBef>
              <a:buClr>
                <a:schemeClr val="tx1"/>
              </a:buClr>
              <a:buSzPct val="70000"/>
              <a:buFont typeface="Wingdings 2" panose="05020102010507070707" pitchFamily="18" charset="2"/>
              <a:buChar char="8"/>
              <a:tabLst>
                <a:tab pos="1257300" algn="l"/>
              </a:tabLst>
              <a:defRPr/>
            </a:pPr>
            <a:r>
              <a:rPr lang="fr-FR" altLang="fr-FR" kern="0" dirty="0">
                <a:latin typeface="+mn-lt"/>
                <a:sym typeface="Wingdings" panose="05000000000000000000" pitchFamily="2" charset="2"/>
              </a:rPr>
              <a:t>Augmentation du nombre de jours de stress hydrique (à confirmer)</a:t>
            </a:r>
          </a:p>
          <a:p>
            <a:pPr marL="1325563" lvl="2" indent="-342900">
              <a:lnSpc>
                <a:spcPct val="110000"/>
              </a:lnSpc>
              <a:spcBef>
                <a:spcPts val="1200"/>
              </a:spcBef>
              <a:buFont typeface="Wingdings" panose="05000000000000000000" pitchFamily="2" charset="2"/>
              <a:buChar char="ü"/>
              <a:tabLst>
                <a:tab pos="892175" algn="l"/>
              </a:tabLst>
              <a:defRPr/>
            </a:pPr>
            <a:endParaRPr lang="fr-FR" altLang="fr-FR" kern="0" dirty="0" smtClean="0">
              <a:latin typeface="+mn-lt"/>
              <a:sym typeface="Wingdings" panose="05000000000000000000" pitchFamily="2" charset="2"/>
            </a:endParaRPr>
          </a:p>
          <a:p>
            <a:pPr lvl="2">
              <a:buFont typeface="Wingdings" panose="05000000000000000000" pitchFamily="2" charset="2"/>
              <a:buChar char="à"/>
              <a:defRPr/>
            </a:pPr>
            <a:endParaRPr lang="fr-FR" altLang="fr-FR" sz="1125" dirty="0">
              <a:solidFill>
                <a:srgbClr val="215968"/>
              </a:solidFill>
              <a:sym typeface="Wingdings" panose="05000000000000000000" pitchFamily="2" charset="2"/>
            </a:endParaRPr>
          </a:p>
          <a:p>
            <a:pPr lvl="2">
              <a:buFont typeface="Wingdings" panose="05000000000000000000" pitchFamily="2" charset="2"/>
              <a:buChar char="à"/>
              <a:defRPr/>
            </a:pPr>
            <a:endParaRPr lang="fr-FR" altLang="fr-FR" sz="1125" dirty="0">
              <a:solidFill>
                <a:srgbClr val="215968"/>
              </a:solidFill>
              <a:sym typeface="Wingdings" panose="05000000000000000000" pitchFamily="2" charset="2"/>
            </a:endParaRPr>
          </a:p>
          <a:p>
            <a:pPr lvl="1">
              <a:lnSpc>
                <a:spcPct val="90000"/>
              </a:lnSpc>
              <a:buNone/>
              <a:defRPr/>
            </a:pPr>
            <a:endParaRPr lang="fr-FR" altLang="fr-FR" sz="900" dirty="0">
              <a:solidFill>
                <a:srgbClr val="B9367A"/>
              </a:solidFill>
            </a:endParaRPr>
          </a:p>
        </p:txBody>
      </p:sp>
      <p:sp>
        <p:nvSpPr>
          <p:cNvPr id="2" name="Espace réservé du numéro de diapositive 1"/>
          <p:cNvSpPr>
            <a:spLocks noGrp="1"/>
          </p:cNvSpPr>
          <p:nvPr>
            <p:ph type="sldNum" sz="quarter" idx="12"/>
          </p:nvPr>
        </p:nvSpPr>
        <p:spPr/>
        <p:txBody>
          <a:bodyPr/>
          <a:lstStyle/>
          <a:p>
            <a:fld id="{4CDECEAD-8C40-4CF4-996E-32F6CDD76162}" type="slidenum">
              <a:rPr lang="fr-FR" smtClean="0"/>
              <a:pPr/>
              <a:t>10</a:t>
            </a:fld>
            <a:endParaRPr lang="fr-FR"/>
          </a:p>
        </p:txBody>
      </p:sp>
      <p:sp>
        <p:nvSpPr>
          <p:cNvPr id="18" name="Titre 3"/>
          <p:cNvSpPr txBox="1">
            <a:spLocks/>
          </p:cNvSpPr>
          <p:nvPr/>
        </p:nvSpPr>
        <p:spPr>
          <a:xfrm>
            <a:off x="1832362" y="365125"/>
            <a:ext cx="992727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rgbClr val="E85A12"/>
                </a:solidFill>
                <a:latin typeface="+mn-lt"/>
                <a:ea typeface="+mj-ea"/>
                <a:cs typeface="+mj-cs"/>
              </a:defRPr>
            </a:lvl1pPr>
          </a:lstStyle>
          <a:p>
            <a:pPr algn="r"/>
            <a:r>
              <a:rPr lang="fr-FR" dirty="0" smtClean="0"/>
              <a:t>L’observé : </a:t>
            </a:r>
            <a:r>
              <a:rPr lang="fr-FR" dirty="0"/>
              <a:t>p</a:t>
            </a:r>
            <a:r>
              <a:rPr lang="fr-FR" dirty="0" smtClean="0"/>
              <a:t>rincipaux résultats</a:t>
            </a:r>
            <a:endParaRPr lang="fr-FR" b="1" dirty="0"/>
          </a:p>
        </p:txBody>
      </p:sp>
      <p:cxnSp>
        <p:nvCxnSpPr>
          <p:cNvPr id="19" name="Connecteur droit 18"/>
          <p:cNvCxnSpPr/>
          <p:nvPr/>
        </p:nvCxnSpPr>
        <p:spPr>
          <a:xfrm flipV="1">
            <a:off x="1665806" y="1440629"/>
            <a:ext cx="10093834" cy="36095"/>
          </a:xfrm>
          <a:prstGeom prst="line">
            <a:avLst/>
          </a:prstGeom>
        </p:spPr>
        <p:style>
          <a:lnRef idx="1">
            <a:schemeClr val="accent1"/>
          </a:lnRef>
          <a:fillRef idx="0">
            <a:schemeClr val="accent1"/>
          </a:fillRef>
          <a:effectRef idx="0">
            <a:schemeClr val="accent1"/>
          </a:effectRef>
          <a:fontRef idx="minor">
            <a:schemeClr val="tx1"/>
          </a:fontRef>
        </p:style>
      </p:cxnSp>
      <p:pic>
        <p:nvPicPr>
          <p:cNvPr id="24" name="Image 23"/>
          <p:cNvPicPr>
            <a:picLocks noChangeAspect="1"/>
          </p:cNvPicPr>
          <p:nvPr/>
        </p:nvPicPr>
        <p:blipFill rotWithShape="1">
          <a:blip r:embed="rId4" cstate="print">
            <a:duotone>
              <a:schemeClr val="accent2">
                <a:shade val="45000"/>
                <a:satMod val="135000"/>
              </a:schemeClr>
              <a:prstClr val="white"/>
            </a:duotone>
            <a:extLst>
              <a:ext uri="{28A0092B-C50C-407E-A947-70E740481C1C}">
                <a14:useLocalDpi xmlns:a14="http://schemas.microsoft.com/office/drawing/2010/main" val="0"/>
              </a:ext>
            </a:extLst>
          </a:blip>
          <a:srcRect l="1" t="16895" r="8191" b="8096"/>
          <a:stretch/>
        </p:blipFill>
        <p:spPr>
          <a:xfrm>
            <a:off x="1795857" y="4485265"/>
            <a:ext cx="540269" cy="441407"/>
          </a:xfrm>
          <a:prstGeom prst="rect">
            <a:avLst/>
          </a:prstGeom>
        </p:spPr>
      </p:pic>
      <p:pic>
        <p:nvPicPr>
          <p:cNvPr id="15" name="Image 14"/>
          <p:cNvPicPr>
            <a:picLocks noChangeAspect="1"/>
          </p:cNvPicPr>
          <p:nvPr/>
        </p:nvPicPr>
        <p:blipFill>
          <a:blip r:embed="rId5"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1790856" y="1840230"/>
            <a:ext cx="567828" cy="567828"/>
          </a:xfrm>
          <a:prstGeom prst="rect">
            <a:avLst/>
          </a:prstGeom>
        </p:spPr>
      </p:pic>
      <p:pic>
        <p:nvPicPr>
          <p:cNvPr id="3" name="Image 2"/>
          <p:cNvPicPr>
            <a:picLocks noChangeAspect="1"/>
          </p:cNvPicPr>
          <p:nvPr/>
        </p:nvPicPr>
        <p:blipFill rotWithShape="1">
          <a:blip r:embed="rId6"/>
          <a:srcRect l="7992" t="35438" r="58950" b="29909"/>
          <a:stretch/>
        </p:blipFill>
        <p:spPr>
          <a:xfrm>
            <a:off x="8161020" y="1903534"/>
            <a:ext cx="3649342" cy="2548766"/>
          </a:xfrm>
          <a:prstGeom prst="rect">
            <a:avLst/>
          </a:prstGeom>
        </p:spPr>
      </p:pic>
      <p:sp>
        <p:nvSpPr>
          <p:cNvPr id="10" name="Zone de texte 2"/>
          <p:cNvSpPr txBox="1">
            <a:spLocks noChangeArrowheads="1"/>
          </p:cNvSpPr>
          <p:nvPr/>
        </p:nvSpPr>
        <p:spPr bwMode="auto">
          <a:xfrm>
            <a:off x="8402490" y="4787845"/>
            <a:ext cx="3407872" cy="1358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2400">
                <a:solidFill>
                  <a:srgbClr val="E46C0A"/>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rgbClr val="215968"/>
                </a:solidFill>
                <a:latin typeface="Calibri" panose="020F0502020204030204" pitchFamily="34" charset="0"/>
              </a:defRPr>
            </a:lvl2pPr>
            <a:lvl3pPr marL="1143000" indent="-228600">
              <a:spcBef>
                <a:spcPct val="20000"/>
              </a:spcBef>
              <a:buFont typeface="Arial" panose="020B0604020202020204" pitchFamily="34" charset="0"/>
              <a:buChar char="•"/>
              <a:defRPr sz="2000">
                <a:solidFill>
                  <a:srgbClr val="215968"/>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defRPr>
            </a:lvl9pPr>
          </a:lstStyle>
          <a:p>
            <a:pPr>
              <a:lnSpc>
                <a:spcPct val="115000"/>
              </a:lnSpc>
              <a:spcBef>
                <a:spcPct val="0"/>
              </a:spcBef>
              <a:buNone/>
              <a:defRPr/>
            </a:pPr>
            <a:r>
              <a:rPr lang="fr-FR" altLang="fr-FR" sz="1400" dirty="0" smtClean="0">
                <a:solidFill>
                  <a:srgbClr val="000000"/>
                </a:solidFill>
                <a:latin typeface="+mn-lt"/>
                <a:cs typeface="Calibri" panose="020F0502020204030204" pitchFamily="34" charset="0"/>
              </a:rPr>
              <a:t>Évolution moyenne des débits mensuels entre les périodes 1969-1987 et 1988-1995 pour 20 cours d’eau bourguignons représentatifs</a:t>
            </a:r>
            <a:endParaRPr lang="fr-FR" altLang="fr-FR" sz="1400" dirty="0">
              <a:solidFill>
                <a:srgbClr val="000000"/>
              </a:solidFill>
              <a:latin typeface="+mn-lt"/>
              <a:cs typeface="Calibri" panose="020F0502020204030204" pitchFamily="34" charset="0"/>
            </a:endParaRPr>
          </a:p>
          <a:p>
            <a:pPr>
              <a:lnSpc>
                <a:spcPct val="115000"/>
              </a:lnSpc>
              <a:spcBef>
                <a:spcPct val="0"/>
              </a:spcBef>
              <a:buNone/>
              <a:defRPr/>
            </a:pPr>
            <a:r>
              <a:rPr lang="fr-FR" altLang="fr-FR" sz="1400" i="1" dirty="0" smtClean="0">
                <a:solidFill>
                  <a:srgbClr val="000000"/>
                </a:solidFill>
                <a:latin typeface="+mn-lt"/>
                <a:cs typeface="Calibri" panose="020F0502020204030204" pitchFamily="34" charset="0"/>
              </a:rPr>
              <a:t>Source : Thèse d’Étienne </a:t>
            </a:r>
            <a:r>
              <a:rPr lang="fr-FR" altLang="fr-FR" sz="1400" i="1" dirty="0" err="1" smtClean="0">
                <a:solidFill>
                  <a:srgbClr val="000000"/>
                </a:solidFill>
                <a:latin typeface="+mn-lt"/>
                <a:cs typeface="Calibri" panose="020F0502020204030204" pitchFamily="34" charset="0"/>
              </a:rPr>
              <a:t>Brulebois</a:t>
            </a:r>
            <a:r>
              <a:rPr lang="fr-FR" altLang="fr-FR" sz="1400" i="1" dirty="0" smtClean="0">
                <a:solidFill>
                  <a:srgbClr val="000000"/>
                </a:solidFill>
                <a:latin typeface="+mn-lt"/>
                <a:cs typeface="Calibri" panose="020F0502020204030204" pitchFamily="34" charset="0"/>
              </a:rPr>
              <a:t> (UMR </a:t>
            </a:r>
            <a:r>
              <a:rPr lang="fr-FR" altLang="fr-FR" sz="1400" i="1" dirty="0" err="1" smtClean="0">
                <a:solidFill>
                  <a:srgbClr val="000000"/>
                </a:solidFill>
                <a:latin typeface="+mn-lt"/>
                <a:cs typeface="Calibri" panose="020F0502020204030204" pitchFamily="34" charset="0"/>
              </a:rPr>
              <a:t>Biogéosciences</a:t>
            </a:r>
            <a:r>
              <a:rPr lang="fr-FR" altLang="fr-FR" sz="1400" i="1" dirty="0" smtClean="0">
                <a:solidFill>
                  <a:srgbClr val="000000"/>
                </a:solidFill>
                <a:latin typeface="+mn-lt"/>
                <a:cs typeface="Calibri" panose="020F0502020204030204" pitchFamily="34" charset="0"/>
              </a:rPr>
              <a:t>, Université de Bourgogne/CNRS)</a:t>
            </a:r>
            <a:endParaRPr lang="fr-FR" altLang="fr-FR" sz="1400" dirty="0">
              <a:solidFill>
                <a:srgbClr val="000000"/>
              </a:solidFill>
              <a:cs typeface="Calibri" panose="020F0502020204030204" pitchFamily="34" charset="0"/>
            </a:endParaRPr>
          </a:p>
        </p:txBody>
      </p:sp>
      <p:sp>
        <p:nvSpPr>
          <p:cNvPr id="11" name="Zone de texte 2"/>
          <p:cNvSpPr txBox="1">
            <a:spLocks noChangeArrowheads="1"/>
          </p:cNvSpPr>
          <p:nvPr/>
        </p:nvSpPr>
        <p:spPr bwMode="auto">
          <a:xfrm>
            <a:off x="8679220" y="4325785"/>
            <a:ext cx="3080420" cy="733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2400">
                <a:solidFill>
                  <a:srgbClr val="E46C0A"/>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rgbClr val="215968"/>
                </a:solidFill>
                <a:latin typeface="Calibri" panose="020F0502020204030204" pitchFamily="34" charset="0"/>
              </a:defRPr>
            </a:lvl2pPr>
            <a:lvl3pPr marL="1143000" indent="-228600">
              <a:spcBef>
                <a:spcPct val="20000"/>
              </a:spcBef>
              <a:buFont typeface="Arial" panose="020B0604020202020204" pitchFamily="34" charset="0"/>
              <a:buChar char="•"/>
              <a:defRPr sz="2000">
                <a:solidFill>
                  <a:srgbClr val="215968"/>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defRPr>
            </a:lvl9pPr>
          </a:lstStyle>
          <a:p>
            <a:pPr>
              <a:spcBef>
                <a:spcPct val="0"/>
              </a:spcBef>
              <a:buNone/>
              <a:defRPr/>
            </a:pPr>
            <a:r>
              <a:rPr lang="fr-FR" altLang="fr-FR" sz="1800" dirty="0" smtClean="0">
                <a:solidFill>
                  <a:schemeClr val="tx1"/>
                </a:solidFill>
                <a:latin typeface="+mn-lt"/>
                <a:cs typeface="Calibri" panose="020F0502020204030204" pitchFamily="34" charset="0"/>
              </a:rPr>
              <a:t>*</a:t>
            </a:r>
            <a:r>
              <a:rPr lang="fr-FR" altLang="fr-FR" sz="1200" dirty="0" smtClean="0">
                <a:solidFill>
                  <a:schemeClr val="accent5"/>
                </a:solidFill>
                <a:latin typeface="+mn-lt"/>
                <a:cs typeface="Calibri" panose="020F0502020204030204" pitchFamily="34" charset="0"/>
              </a:rPr>
              <a:t>Différence statistiquement représentative</a:t>
            </a:r>
            <a:endParaRPr lang="fr-FR" altLang="fr-FR" sz="1200" dirty="0">
              <a:solidFill>
                <a:schemeClr val="accent5"/>
              </a:solidFill>
              <a:latin typeface="+mn-lt"/>
              <a:cs typeface="Calibri" panose="020F0502020204030204" pitchFamily="34" charset="0"/>
            </a:endParaRPr>
          </a:p>
        </p:txBody>
      </p:sp>
    </p:spTree>
    <p:custDataLst>
      <p:tags r:id="rId1"/>
    </p:custDataLst>
    <p:extLst>
      <p:ext uri="{BB962C8B-B14F-4D97-AF65-F5344CB8AC3E}">
        <p14:creationId xmlns:p14="http://schemas.microsoft.com/office/powerpoint/2010/main" val="39122159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3"/>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xEl>
                                              <p:pRg st="1" end="1"/>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4">
                                            <p:txEl>
                                              <p:pRg st="3" end="3"/>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4">
                                            <p:txEl>
                                              <p:pRg st="4" end="4"/>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4">
                                            <p:txEl>
                                              <p:pRg st="5" end="5"/>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4">
                                            <p:txEl>
                                              <p:pRg st="6" end="6"/>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u numéro de diapositive 5"/>
          <p:cNvSpPr>
            <a:spLocks noGrp="1"/>
          </p:cNvSpPr>
          <p:nvPr>
            <p:ph type="sldNum" sz="quarter" idx="12"/>
          </p:nvPr>
        </p:nvSpPr>
        <p:spPr/>
        <p:txBody>
          <a:bodyPr/>
          <a:lstStyle/>
          <a:p>
            <a:fld id="{4CDECEAD-8C40-4CF4-996E-32F6CDD76162}" type="slidenum">
              <a:rPr lang="fr-FR" smtClean="0"/>
              <a:pPr/>
              <a:t>11</a:t>
            </a:fld>
            <a:endParaRPr lang="fr-FR"/>
          </a:p>
        </p:txBody>
      </p:sp>
      <p:pic>
        <p:nvPicPr>
          <p:cNvPr id="2" name="Image 1">
            <a:hlinkClick r:id="rId3" action="ppaction://program"/>
          </p:cNvPr>
          <p:cNvPicPr>
            <a:picLocks noChangeAspect="1"/>
          </p:cNvPicPr>
          <p:nvPr/>
        </p:nvPicPr>
        <p:blipFill>
          <a:blip r:embed="rId4"/>
          <a:stretch>
            <a:fillRect/>
          </a:stretch>
        </p:blipFill>
        <p:spPr>
          <a:xfrm>
            <a:off x="2775952" y="1690688"/>
            <a:ext cx="8983168" cy="5053033"/>
          </a:xfrm>
          <a:prstGeom prst="rect">
            <a:avLst/>
          </a:prstGeom>
        </p:spPr>
      </p:pic>
      <p:sp>
        <p:nvSpPr>
          <p:cNvPr id="5" name="Titre 3"/>
          <p:cNvSpPr txBox="1">
            <a:spLocks/>
          </p:cNvSpPr>
          <p:nvPr/>
        </p:nvSpPr>
        <p:spPr>
          <a:xfrm>
            <a:off x="1832362" y="365125"/>
            <a:ext cx="992727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rgbClr val="E85A12"/>
                </a:solidFill>
                <a:latin typeface="+mn-lt"/>
                <a:ea typeface="+mj-ea"/>
                <a:cs typeface="+mj-cs"/>
              </a:defRPr>
            </a:lvl1pPr>
          </a:lstStyle>
          <a:p>
            <a:pPr algn="r"/>
            <a:r>
              <a:rPr lang="fr-FR" dirty="0" smtClean="0"/>
              <a:t>Témoignage d’un hydrogéologue</a:t>
            </a:r>
            <a:endParaRPr lang="fr-FR" b="1" dirty="0"/>
          </a:p>
        </p:txBody>
      </p:sp>
      <p:cxnSp>
        <p:nvCxnSpPr>
          <p:cNvPr id="7" name="Connecteur droit 6"/>
          <p:cNvCxnSpPr/>
          <p:nvPr/>
        </p:nvCxnSpPr>
        <p:spPr>
          <a:xfrm flipV="1">
            <a:off x="1623060" y="1440630"/>
            <a:ext cx="10136580" cy="1098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87924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contenu 2"/>
          <p:cNvSpPr>
            <a:spLocks noGrp="1"/>
          </p:cNvSpPr>
          <p:nvPr>
            <p:ph idx="1"/>
          </p:nvPr>
        </p:nvSpPr>
        <p:spPr>
          <a:xfrm>
            <a:off x="2686050" y="2149924"/>
            <a:ext cx="9073590" cy="3587935"/>
          </a:xfrm>
        </p:spPr>
        <p:txBody>
          <a:bodyPr>
            <a:noAutofit/>
          </a:bodyPr>
          <a:lstStyle/>
          <a:p>
            <a:pPr marL="361950" lvl="1" indent="0">
              <a:lnSpc>
                <a:spcPct val="120000"/>
              </a:lnSpc>
              <a:spcBef>
                <a:spcPts val="0"/>
              </a:spcBef>
              <a:buNone/>
              <a:defRPr/>
            </a:pPr>
            <a:r>
              <a:rPr sz="4000" b="1" dirty="0" smtClean="0">
                <a:solidFill>
                  <a:srgbClr val="E46C0A"/>
                </a:solidFill>
                <a:hlinkClick r:id="rId3"/>
              </a:rPr>
              <a:t>www.alterrebourgognefranchecomte.org</a:t>
            </a:r>
            <a:endParaRPr sz="4000" b="1" dirty="0">
              <a:solidFill>
                <a:srgbClr val="E46C0A"/>
              </a:solidFill>
            </a:endParaRPr>
          </a:p>
          <a:p>
            <a:pPr marL="361950" lvl="1" indent="0">
              <a:lnSpc>
                <a:spcPct val="120000"/>
              </a:lnSpc>
              <a:spcBef>
                <a:spcPts val="0"/>
              </a:spcBef>
              <a:buNone/>
              <a:defRPr/>
            </a:pPr>
            <a:endParaRPr lang="fr-FR" sz="2800" dirty="0" smtClean="0">
              <a:solidFill>
                <a:srgbClr val="E46C0A"/>
              </a:solidFill>
              <a:sym typeface="Webdings" panose="05030102010509060703" pitchFamily="18" charset="2"/>
            </a:endParaRPr>
          </a:p>
          <a:p>
            <a:pPr marL="361950" lvl="1" indent="0">
              <a:lnSpc>
                <a:spcPct val="120000"/>
              </a:lnSpc>
              <a:spcBef>
                <a:spcPts val="0"/>
              </a:spcBef>
              <a:buNone/>
              <a:defRPr/>
            </a:pPr>
            <a:r>
              <a:rPr lang="fr-FR" sz="2800" b="1" dirty="0" smtClean="0">
                <a:solidFill>
                  <a:srgbClr val="E46C0A"/>
                </a:solidFill>
                <a:sym typeface="Webdings" panose="05030102010509060703" pitchFamily="18" charset="2"/>
              </a:rPr>
              <a:t></a:t>
            </a:r>
            <a:r>
              <a:rPr sz="2800" b="1" dirty="0" smtClean="0">
                <a:solidFill>
                  <a:srgbClr val="E46C0A"/>
                </a:solidFill>
              </a:rPr>
              <a:t> </a:t>
            </a:r>
            <a:r>
              <a:rPr lang="fr-FR" sz="2800" b="1" dirty="0" smtClean="0">
                <a:solidFill>
                  <a:srgbClr val="E46C0A"/>
                </a:solidFill>
              </a:rPr>
              <a:t>Thèmes</a:t>
            </a:r>
            <a:r>
              <a:rPr sz="2800" b="1" dirty="0" smtClean="0">
                <a:solidFill>
                  <a:srgbClr val="E46C0A"/>
                </a:solidFill>
              </a:rPr>
              <a:t> </a:t>
            </a:r>
            <a:r>
              <a:rPr sz="2800" b="1" dirty="0">
                <a:solidFill>
                  <a:srgbClr val="E46C0A"/>
                </a:solidFill>
              </a:rPr>
              <a:t>&gt; </a:t>
            </a:r>
            <a:r>
              <a:rPr lang="fr-FR" sz="2800" b="1" dirty="0" smtClean="0">
                <a:solidFill>
                  <a:srgbClr val="E46C0A"/>
                </a:solidFill>
              </a:rPr>
              <a:t>Changement climatique</a:t>
            </a:r>
          </a:p>
          <a:p>
            <a:pPr marL="361950" lvl="1" indent="0">
              <a:lnSpc>
                <a:spcPct val="120000"/>
              </a:lnSpc>
              <a:spcBef>
                <a:spcPts val="0"/>
              </a:spcBef>
              <a:buNone/>
              <a:tabLst>
                <a:tab pos="811213" algn="l"/>
              </a:tabLst>
              <a:defRPr/>
            </a:pPr>
            <a:r>
              <a:rPr lang="fr-FR" sz="2800" dirty="0" smtClean="0">
                <a:solidFill>
                  <a:srgbClr val="E85A12"/>
                </a:solidFill>
              </a:rPr>
              <a:t>	&amp;</a:t>
            </a:r>
          </a:p>
          <a:p>
            <a:pPr marL="361950" lvl="1" indent="0">
              <a:lnSpc>
                <a:spcPct val="120000"/>
              </a:lnSpc>
              <a:spcBef>
                <a:spcPts val="0"/>
              </a:spcBef>
              <a:buNone/>
              <a:defRPr/>
            </a:pPr>
            <a:r>
              <a:rPr lang="fr-FR" sz="2800" b="1" dirty="0">
                <a:solidFill>
                  <a:srgbClr val="E46C0A"/>
                </a:solidFill>
                <a:sym typeface="Webdings" panose="05030102010509060703" pitchFamily="18" charset="2"/>
              </a:rPr>
              <a:t></a:t>
            </a:r>
            <a:r>
              <a:rPr lang="fr-FR" sz="2800" b="1" dirty="0">
                <a:solidFill>
                  <a:srgbClr val="E46C0A"/>
                </a:solidFill>
              </a:rPr>
              <a:t> Actions &gt; </a:t>
            </a:r>
            <a:r>
              <a:rPr lang="fr-FR" sz="2800" b="1" dirty="0" smtClean="0">
                <a:solidFill>
                  <a:srgbClr val="E46C0A"/>
                </a:solidFill>
              </a:rPr>
              <a:t>Projet de recherche HYCCARE </a:t>
            </a:r>
            <a:endParaRPr lang="fr-FR" sz="2800" b="1" dirty="0"/>
          </a:p>
          <a:p>
            <a:pPr marL="361950" lvl="1" indent="0" algn="ctr">
              <a:lnSpc>
                <a:spcPct val="120000"/>
              </a:lnSpc>
              <a:spcBef>
                <a:spcPts val="0"/>
              </a:spcBef>
              <a:buNone/>
              <a:defRPr/>
            </a:pPr>
            <a:endParaRPr sz="2800" dirty="0"/>
          </a:p>
        </p:txBody>
      </p:sp>
      <p:sp>
        <p:nvSpPr>
          <p:cNvPr id="3" name="Espace réservé du numéro de diapositive 2"/>
          <p:cNvSpPr>
            <a:spLocks noGrp="1"/>
          </p:cNvSpPr>
          <p:nvPr>
            <p:ph type="sldNum" sz="quarter" idx="12"/>
          </p:nvPr>
        </p:nvSpPr>
        <p:spPr/>
        <p:txBody>
          <a:bodyPr/>
          <a:lstStyle/>
          <a:p>
            <a:fld id="{4CDECEAD-8C40-4CF4-996E-32F6CDD76162}" type="slidenum">
              <a:rPr lang="fr-FR" smtClean="0"/>
              <a:pPr/>
              <a:t>12</a:t>
            </a:fld>
            <a:endParaRPr lang="fr-FR"/>
          </a:p>
        </p:txBody>
      </p:sp>
      <p:sp>
        <p:nvSpPr>
          <p:cNvPr id="4" name="Titre 3"/>
          <p:cNvSpPr txBox="1">
            <a:spLocks/>
          </p:cNvSpPr>
          <p:nvPr/>
        </p:nvSpPr>
        <p:spPr>
          <a:xfrm>
            <a:off x="1832362" y="365125"/>
            <a:ext cx="992727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rgbClr val="E85A12"/>
                </a:solidFill>
                <a:latin typeface="+mn-lt"/>
                <a:ea typeface="+mj-ea"/>
                <a:cs typeface="+mj-cs"/>
              </a:defRPr>
            </a:lvl1pPr>
          </a:lstStyle>
          <a:p>
            <a:pPr algn="r">
              <a:lnSpc>
                <a:spcPct val="134000"/>
              </a:lnSpc>
              <a:defRPr/>
            </a:pPr>
            <a:r>
              <a:rPr lang="fr-FR" b="1" dirty="0">
                <a:solidFill>
                  <a:srgbClr val="B9367A"/>
                </a:solidFill>
              </a:rPr>
              <a:t>Pour en savoir plus</a:t>
            </a:r>
          </a:p>
        </p:txBody>
      </p:sp>
      <p:cxnSp>
        <p:nvCxnSpPr>
          <p:cNvPr id="5" name="Connecteur droit 4"/>
          <p:cNvCxnSpPr/>
          <p:nvPr/>
        </p:nvCxnSpPr>
        <p:spPr>
          <a:xfrm flipV="1">
            <a:off x="1623060" y="1440630"/>
            <a:ext cx="10136580" cy="1098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95507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6|1.6|1.5|8.4|0.1|0.1|0.1"/>
</p:tagLst>
</file>

<file path=ppt/tags/tag2.xml><?xml version="1.0" encoding="utf-8"?>
<p:tagLst xmlns:a="http://schemas.openxmlformats.org/drawingml/2006/main" xmlns:r="http://schemas.openxmlformats.org/officeDocument/2006/relationships" xmlns:p="http://schemas.openxmlformats.org/presentationml/2006/main">
  <p:tag name="TIMING" val="|0.1|0.1|0.2"/>
</p:tagLst>
</file>

<file path=ppt/tags/tag3.xml><?xml version="1.0" encoding="utf-8"?>
<p:tagLst xmlns:a="http://schemas.openxmlformats.org/drawingml/2006/main" xmlns:r="http://schemas.openxmlformats.org/officeDocument/2006/relationships" xmlns:p="http://schemas.openxmlformats.org/presentationml/2006/main">
  <p:tag name="TIMING" val="|0.1|0.1|0.1|0.1"/>
</p:tagLst>
</file>

<file path=ppt/tags/tag4.xml><?xml version="1.0" encoding="utf-8"?>
<p:tagLst xmlns:a="http://schemas.openxmlformats.org/drawingml/2006/main" xmlns:r="http://schemas.openxmlformats.org/officeDocument/2006/relationships" xmlns:p="http://schemas.openxmlformats.org/presentationml/2006/main">
  <p:tag name="TIMING" val="|0.1|0.2|0.3"/>
</p:tagLst>
</file>

<file path=ppt/tags/tag5.xml><?xml version="1.0" encoding="utf-8"?>
<p:tagLst xmlns:a="http://schemas.openxmlformats.org/drawingml/2006/main" xmlns:r="http://schemas.openxmlformats.org/officeDocument/2006/relationships" xmlns:p="http://schemas.openxmlformats.org/presentationml/2006/main">
  <p:tag name="TIMING" val="|0.1|0.1|0.1"/>
</p:tagLst>
</file>

<file path=ppt/tags/tag6.xml><?xml version="1.0" encoding="utf-8"?>
<p:tagLst xmlns:a="http://schemas.openxmlformats.org/drawingml/2006/main" xmlns:r="http://schemas.openxmlformats.org/officeDocument/2006/relationships" xmlns:p="http://schemas.openxmlformats.org/presentationml/2006/main">
  <p:tag name="TIMING" val="|0.1|0.1|0.1|0.1|0.1"/>
</p:tagLst>
</file>

<file path=ppt/tags/tag7.xml><?xml version="1.0" encoding="utf-8"?>
<p:tagLst xmlns:a="http://schemas.openxmlformats.org/drawingml/2006/main" xmlns:r="http://schemas.openxmlformats.org/officeDocument/2006/relationships" xmlns:p="http://schemas.openxmlformats.org/presentationml/2006/main">
  <p:tag name="TIMING" val="|0.1|0.1|0.1|0.2|0.1|0.1|0.1"/>
</p:tagLst>
</file>

<file path=ppt/tags/tag8.xml><?xml version="1.0" encoding="utf-8"?>
<p:tagLst xmlns:a="http://schemas.openxmlformats.org/drawingml/2006/main" xmlns:r="http://schemas.openxmlformats.org/officeDocument/2006/relationships" xmlns:p="http://schemas.openxmlformats.org/presentationml/2006/main">
  <p:tag name="TIMING" val="|0.6|0.2|0.1|0.1|0.2|0.5|0.1|0.2|0.3"/>
</p:tagLst>
</file>

<file path=ppt/theme/theme1.xml><?xml version="1.0" encoding="utf-8"?>
<a:theme xmlns:a="http://schemas.openxmlformats.org/drawingml/2006/main" name="Thème Office">
  <a:themeElements>
    <a:clrScheme name="Personnalisé 1">
      <a:dk1>
        <a:srgbClr val="000000"/>
      </a:dk1>
      <a:lt1>
        <a:srgbClr val="FFFFFF"/>
      </a:lt1>
      <a:dk2>
        <a:srgbClr val="DDD419"/>
      </a:dk2>
      <a:lt2>
        <a:srgbClr val="D1EFF3"/>
      </a:lt2>
      <a:accent1>
        <a:srgbClr val="E85A12"/>
      </a:accent1>
      <a:accent2>
        <a:srgbClr val="B9367A"/>
      </a:accent2>
      <a:accent3>
        <a:srgbClr val="A5A5A5"/>
      </a:accent3>
      <a:accent4>
        <a:srgbClr val="FFC000"/>
      </a:accent4>
      <a:accent5>
        <a:srgbClr val="4472C4"/>
      </a:accent5>
      <a:accent6>
        <a:srgbClr val="70AD47"/>
      </a:accent6>
      <a:hlink>
        <a:srgbClr val="0563C1"/>
      </a:hlink>
      <a:folHlink>
        <a:srgbClr val="954F72"/>
      </a:folHlink>
    </a:clrScheme>
    <a:fontScheme name="Personnalisé 1">
      <a:majorFont>
        <a:latin typeface="Akrobat ExtraBold"/>
        <a:ea typeface=""/>
        <a:cs typeface=""/>
      </a:majorFont>
      <a:minorFont>
        <a:latin typeface="Akrobat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odèle PPT Alterre Nv charte.potx" id="{A70FBC9A-5A8B-4C17-98B6-98ED584F33D3}" vid="{4F680310-6A05-4260-9151-62215C4131C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Modèle PPT Alterre Nv charte</Template>
  <TotalTime>1990</TotalTime>
  <Words>1595</Words>
  <Application>Microsoft Office PowerPoint</Application>
  <PresentationFormat>Grand écran</PresentationFormat>
  <Paragraphs>141</Paragraphs>
  <Slides>12</Slides>
  <Notes>12</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12</vt:i4>
      </vt:variant>
    </vt:vector>
  </HeadingPairs>
  <TitlesOfParts>
    <vt:vector size="22" baseType="lpstr">
      <vt:lpstr>Akrobat</vt:lpstr>
      <vt:lpstr>Akrobat ExtraBold</vt:lpstr>
      <vt:lpstr>Akrobat Light</vt:lpstr>
      <vt:lpstr>Arial</vt:lpstr>
      <vt:lpstr>Calibri</vt:lpstr>
      <vt:lpstr>Webdings</vt:lpstr>
      <vt:lpstr>Wingdings</vt:lpstr>
      <vt:lpstr>Wingdings 2</vt:lpstr>
      <vt:lpstr>Wingdings 3</vt:lpstr>
      <vt:lpstr>Thème Office</vt:lpstr>
      <vt:lpstr>Impacts climatiques : quelle eau pour demain ?  en Bourgogne-Franche-Comté</vt:lpstr>
      <vt:lpstr>Des connaissances locales existent !</vt:lpstr>
      <vt:lpstr>Les simulations de MétéoFrance</vt:lpstr>
      <vt:lpstr>HYCCARE Bourgogne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Assemblée générale 2017</dc:title>
  <dc:creator>Anne-Cerise Tissot</dc:creator>
  <cp:lastModifiedBy>Jean-Philippe HARAND</cp:lastModifiedBy>
  <cp:revision>471</cp:revision>
  <cp:lastPrinted>2018-01-12T10:35:44Z</cp:lastPrinted>
  <dcterms:created xsi:type="dcterms:W3CDTF">2017-05-30T13:03:51Z</dcterms:created>
  <dcterms:modified xsi:type="dcterms:W3CDTF">2022-10-18T22:58:00Z</dcterms:modified>
</cp:coreProperties>
</file>