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95" r:id="rId2"/>
    <p:sldId id="302" r:id="rId3"/>
    <p:sldId id="303" r:id="rId4"/>
    <p:sldId id="304" r:id="rId5"/>
    <p:sldId id="306" r:id="rId6"/>
    <p:sldId id="307" r:id="rId7"/>
  </p:sldIdLst>
  <p:sldSz cx="12192000" cy="6858000"/>
  <p:notesSz cx="666273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LAPICHE-JAOUEN" initials="FL" lastIdx="0" clrIdx="0">
    <p:extLst>
      <p:ext uri="{19B8F6BF-5375-455C-9EA6-DF929625EA0E}">
        <p15:presenceInfo xmlns:p15="http://schemas.microsoft.com/office/powerpoint/2012/main" userId="S-1-5-21-2889656266-3300205520-2986679064-11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C25"/>
    <a:srgbClr val="FFED00"/>
    <a:srgbClr val="005250"/>
    <a:srgbClr val="DFE7F2"/>
    <a:srgbClr val="93DFFF"/>
    <a:srgbClr val="005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072" autoAdjust="0"/>
  </p:normalViewPr>
  <p:slideViewPr>
    <p:cSldViewPr snapToGrid="0">
      <p:cViewPr varScale="1">
        <p:scale>
          <a:sx n="66" d="100"/>
          <a:sy n="66" d="100"/>
        </p:scale>
        <p:origin x="556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212"/>
    </p:cViewPr>
  </p:notesTextViewPr>
  <p:notesViewPr>
    <p:cSldViewPr snapToGrid="0" showGuides="1">
      <p:cViewPr varScale="1">
        <p:scale>
          <a:sx n="80" d="100"/>
          <a:sy n="80" d="100"/>
        </p:scale>
        <p:origin x="333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3B235-6FC1-4252-9DBA-8ADD08000D0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A30F7-2551-4863-A0EE-0CE2E2FAE7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65992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C35D5-316F-4250-8EA3-38A9D37AF63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274" y="4777194"/>
            <a:ext cx="533019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1B695-01E6-468A-BC89-226BBC03F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91720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663" y="1338263"/>
            <a:ext cx="6416675" cy="36099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1B695-01E6-468A-BC89-226BBC03FF78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1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663" y="1338263"/>
            <a:ext cx="6416675" cy="36099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72% des maisons avant 1974    58,6</a:t>
            </a:r>
            <a:r>
              <a:rPr lang="fr-FR" baseline="0" dirty="0" smtClean="0"/>
              <a:t> </a:t>
            </a:r>
            <a:r>
              <a:rPr lang="fr-FR" dirty="0" smtClean="0"/>
              <a:t>% avant 1949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1B695-01E6-468A-BC89-226BBC03FF78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907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Chèque énergie : réunions d'informations, la Nièvre justifie d'un taux honorable d'utilisation du chèque mais qui doit être amélioré :1/5 </a:t>
            </a:r>
            <a:r>
              <a:rPr lang="fr-FR" dirty="0" err="1" smtClean="0"/>
              <a:t>eme</a:t>
            </a:r>
            <a:r>
              <a:rPr lang="fr-FR" dirty="0" smtClean="0"/>
              <a:t> des destinataires n'en bénéficient pas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11B695-01E6-468A-BC89-226BBC03FF7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461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Chèque énergie : réunions d'informations, la Nièvre justifie d'un taux honorable d'utilisation du chèque mais qui doit être amélioré :1/5 </a:t>
            </a:r>
            <a:r>
              <a:rPr lang="fr-FR" dirty="0" err="1" smtClean="0"/>
              <a:t>eme</a:t>
            </a:r>
            <a:r>
              <a:rPr lang="fr-FR" dirty="0" smtClean="0"/>
              <a:t> des destinataires n'en bénéficient pas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11B695-01E6-468A-BC89-226BBC03FF7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193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TEE 10%   un </a:t>
            </a:r>
            <a:r>
              <a:rPr lang="fr-FR" dirty="0" err="1" smtClean="0"/>
              <a:t>réglement</a:t>
            </a:r>
            <a:endParaRPr lang="fr-FR" dirty="0" smtClean="0"/>
          </a:p>
          <a:p>
            <a:pPr>
              <a:defRPr/>
            </a:pPr>
            <a:endParaRPr lang="fr-FR" dirty="0" smtClean="0"/>
          </a:p>
          <a:p>
            <a:pPr>
              <a:defRPr/>
            </a:pPr>
            <a:r>
              <a:rPr lang="fr-FR" smtClean="0"/>
              <a:t>Fonds d’avance + Kit  économie d’énergie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COTECH ORECA - 6 SEPTEMBRE 2018 - feuille de route à 3 ans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11B695-01E6-468A-BC89-226BBC03FF7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18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" y="0"/>
            <a:ext cx="1219071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7966" y="1122363"/>
            <a:ext cx="958254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7966" y="3602038"/>
            <a:ext cx="958254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14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48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79306" y="365125"/>
            <a:ext cx="6193194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09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2612" y="365125"/>
            <a:ext cx="967429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2612" y="1825625"/>
            <a:ext cx="967429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51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6668" y="1709738"/>
            <a:ext cx="975191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6668" y="4589463"/>
            <a:ext cx="975191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990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5959" y="1825625"/>
            <a:ext cx="4704189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121" y="1825625"/>
            <a:ext cx="4704189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79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3281" y="365125"/>
            <a:ext cx="9228007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3282" y="1690688"/>
            <a:ext cx="44860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63282" y="2514600"/>
            <a:ext cx="4486016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83180" y="1690688"/>
            <a:ext cx="450810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83180" y="2514600"/>
            <a:ext cx="4508109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12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8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26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20" y="2901820"/>
            <a:ext cx="4613405" cy="13062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987425"/>
            <a:ext cx="660137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20" y="4222102"/>
            <a:ext cx="4613405" cy="16389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20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8620" y="2901820"/>
            <a:ext cx="4613405" cy="13062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20" y="4222102"/>
            <a:ext cx="4613405" cy="16389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273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07298" y="365125"/>
            <a:ext cx="95172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7298" y="1825625"/>
            <a:ext cx="95172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6ED10-B319-4DF5-A488-F506670BA4FE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693AF-0A6C-4151-ADD1-3E492BE39452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00" y="-11575"/>
            <a:ext cx="12224000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40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6192" y="2459079"/>
            <a:ext cx="8851392" cy="2387600"/>
          </a:xfrm>
        </p:spPr>
        <p:txBody>
          <a:bodyPr>
            <a:normAutofit fontScale="90000"/>
          </a:bodyPr>
          <a:lstStyle/>
          <a:p>
            <a:r>
              <a:rPr lang="fr-FR" sz="5300" b="1" dirty="0">
                <a:solidFill>
                  <a:srgbClr val="005A62"/>
                </a:solidFill>
                <a:latin typeface="Akrobat" panose="00000600000000000000" pitchFamily="50" charset="0"/>
              </a:rPr>
              <a:t/>
            </a:r>
            <a:br>
              <a:rPr lang="fr-FR" sz="5300" b="1" dirty="0">
                <a:solidFill>
                  <a:srgbClr val="005A62"/>
                </a:solidFill>
                <a:latin typeface="Akrobat" panose="00000600000000000000" pitchFamily="50" charset="0"/>
              </a:rPr>
            </a:br>
            <a:r>
              <a:rPr lang="fr-FR" sz="5400" b="1" dirty="0">
                <a:solidFill>
                  <a:srgbClr val="127983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Le Syndicat d'Energies, d'Environnement et d'Equipement </a:t>
            </a:r>
            <a:br>
              <a:rPr lang="fr-FR" sz="5400" b="1" dirty="0">
                <a:solidFill>
                  <a:srgbClr val="127983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</a:br>
            <a:r>
              <a:rPr lang="fr-FR" sz="5400" b="1" dirty="0">
                <a:solidFill>
                  <a:srgbClr val="127983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agit contre la précarité </a:t>
            </a:r>
            <a:r>
              <a:rPr lang="fr-FR" sz="5400" b="1" dirty="0" smtClean="0">
                <a:solidFill>
                  <a:srgbClr val="127983"/>
                </a:solidFill>
                <a:latin typeface="Arial" panose="020B0604020202020204" pitchFamily="34" charset="0"/>
                <a:ea typeface="Verdana"/>
                <a:cs typeface="Arial" panose="020B0604020202020204" pitchFamily="34" charset="0"/>
              </a:rPr>
              <a:t>énergétique</a:t>
            </a:r>
            <a:endParaRPr lang="fr-FR" sz="5300" b="1" dirty="0">
              <a:solidFill>
                <a:srgbClr val="005A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749072" y="2934582"/>
            <a:ext cx="2262481" cy="191209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Image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9818304" y="1018096"/>
            <a:ext cx="1813120" cy="181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2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13"/>
          <p:cNvCxnSpPr>
            <a:cxnSpLocks/>
          </p:cNvCxnSpPr>
          <p:nvPr/>
        </p:nvCxnSpPr>
        <p:spPr bwMode="auto">
          <a:xfrm>
            <a:off x="11618259" y="1156447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re 1"/>
          <p:cNvSpPr txBox="1">
            <a:spLocks/>
          </p:cNvSpPr>
          <p:nvPr/>
        </p:nvSpPr>
        <p:spPr bwMode="auto">
          <a:xfrm>
            <a:off x="1676400" y="136459"/>
            <a:ext cx="10515600" cy="75098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Le contexte en Nièvre : des ménages très vulnérables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32" name="Espace réservé du contenu 2"/>
          <p:cNvSpPr txBox="1">
            <a:spLocks/>
          </p:cNvSpPr>
          <p:nvPr/>
        </p:nvSpPr>
        <p:spPr bwMode="auto">
          <a:xfrm>
            <a:off x="838200" y="1358153"/>
            <a:ext cx="6382871" cy="528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400" dirty="0" smtClean="0">
                <a:solidFill>
                  <a:schemeClr val="accent1"/>
                </a:solidFill>
              </a:rPr>
              <a:t>Des facteurs qui se combinent,  surtout sur notre territoire rural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dirty="0"/>
          </a:p>
        </p:txBody>
      </p:sp>
      <p:grpSp>
        <p:nvGrpSpPr>
          <p:cNvPr id="33" name="Diagramme 3"/>
          <p:cNvGrpSpPr/>
          <p:nvPr/>
        </p:nvGrpSpPr>
        <p:grpSpPr bwMode="auto">
          <a:xfrm>
            <a:off x="1509894" y="2022593"/>
            <a:ext cx="4884554" cy="4413261"/>
            <a:chOff x="710917" y="1924"/>
            <a:chExt cx="4884554" cy="4413261"/>
          </a:xfrm>
        </p:grpSpPr>
        <p:sp>
          <p:nvSpPr>
            <p:cNvPr id="34" name="Rectangle 33"/>
            <p:cNvSpPr/>
            <p:nvPr/>
          </p:nvSpPr>
          <p:spPr bwMode="auto">
            <a:xfrm>
              <a:off x="3400719" y="1924"/>
              <a:ext cx="1182948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/>
                <a:t>Fort taux de propriétaires occupants</a:t>
              </a:r>
            </a:p>
          </p:txBody>
        </p:sp>
        <p:sp>
          <p:nvSpPr>
            <p:cNvPr id="35" name="Flèche en arc 34"/>
            <p:cNvSpPr/>
            <p:nvPr/>
          </p:nvSpPr>
          <p:spPr bwMode="auto">
            <a:xfrm>
              <a:off x="1069688" y="14962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20032327"/>
                <a:gd name="adj4" fmla="val 19050753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36" name="Rectangle 35"/>
            <p:cNvSpPr/>
            <p:nvPr/>
          </p:nvSpPr>
          <p:spPr bwMode="auto">
            <a:xfrm>
              <a:off x="4448730" y="1366198"/>
              <a:ext cx="1146741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/>
                <a:t>Grands logements  et faible occupation</a:t>
              </a:r>
            </a:p>
          </p:txBody>
        </p:sp>
        <p:sp>
          <p:nvSpPr>
            <p:cNvPr id="37" name="Flèche en arc 36"/>
            <p:cNvSpPr/>
            <p:nvPr/>
          </p:nvSpPr>
          <p:spPr bwMode="auto">
            <a:xfrm>
              <a:off x="1082604" y="77202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1165295"/>
                <a:gd name="adj4" fmla="val 32242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 bwMode="auto">
            <a:xfrm>
              <a:off x="4126194" y="2900398"/>
              <a:ext cx="1055112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/>
                <a:t>Un mix énergétique réduit</a:t>
              </a:r>
            </a:p>
          </p:txBody>
        </p:sp>
        <p:sp>
          <p:nvSpPr>
            <p:cNvPr id="39" name="Flèche en arc 38"/>
            <p:cNvSpPr/>
            <p:nvPr/>
          </p:nvSpPr>
          <p:spPr bwMode="auto">
            <a:xfrm>
              <a:off x="1097157" y="44324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4198899"/>
                <a:gd name="adj4" fmla="val 3388141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40" name="Rectangle 39"/>
            <p:cNvSpPr/>
            <p:nvPr/>
          </p:nvSpPr>
          <p:spPr bwMode="auto">
            <a:xfrm>
              <a:off x="2639811" y="3616263"/>
              <a:ext cx="1054865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dirty="0" smtClean="0"/>
                <a:t>De faibles  revenus, une population âgée</a:t>
              </a:r>
              <a:endParaRPr lang="fr-FR" sz="1600" dirty="0"/>
            </a:p>
          </p:txBody>
        </p:sp>
        <p:sp>
          <p:nvSpPr>
            <p:cNvPr id="41" name="Flèche en arc 40"/>
            <p:cNvSpPr/>
            <p:nvPr/>
          </p:nvSpPr>
          <p:spPr bwMode="auto">
            <a:xfrm>
              <a:off x="1097157" y="44324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6917163"/>
                <a:gd name="adj4" fmla="val 6366321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42" name="Rectangle 41"/>
            <p:cNvSpPr/>
            <p:nvPr/>
          </p:nvSpPr>
          <p:spPr bwMode="auto">
            <a:xfrm>
              <a:off x="1037105" y="2825595"/>
              <a:ext cx="1287263" cy="94852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/>
                <a:t>Vulnérabilité liée à la mobilité</a:t>
              </a:r>
            </a:p>
          </p:txBody>
        </p:sp>
        <p:sp>
          <p:nvSpPr>
            <p:cNvPr id="43" name="Flèche en arc 42"/>
            <p:cNvSpPr/>
            <p:nvPr/>
          </p:nvSpPr>
          <p:spPr bwMode="auto">
            <a:xfrm>
              <a:off x="1097157" y="44324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10607929"/>
                <a:gd name="adj4" fmla="val 9482065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 bwMode="auto">
            <a:xfrm>
              <a:off x="710917" y="1291866"/>
              <a:ext cx="1205366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/>
                <a:t>Un climat humide et froid</a:t>
              </a:r>
            </a:p>
          </p:txBody>
        </p:sp>
        <p:sp>
          <p:nvSpPr>
            <p:cNvPr id="45" name="Flèche en arc 44"/>
            <p:cNvSpPr/>
            <p:nvPr/>
          </p:nvSpPr>
          <p:spPr bwMode="auto">
            <a:xfrm>
              <a:off x="1067676" y="103132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13196829"/>
                <a:gd name="adj4" fmla="val 12456980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 bwMode="auto">
            <a:xfrm>
              <a:off x="1644213" y="117366"/>
              <a:ext cx="1084337" cy="79892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dirty="0"/>
                <a:t>Logements anciens</a:t>
              </a:r>
            </a:p>
          </p:txBody>
        </p:sp>
        <p:sp>
          <p:nvSpPr>
            <p:cNvPr id="47" name="Flèche en arc 46"/>
            <p:cNvSpPr/>
            <p:nvPr/>
          </p:nvSpPr>
          <p:spPr bwMode="auto">
            <a:xfrm>
              <a:off x="1157371" y="50802"/>
              <a:ext cx="4140172" cy="4140172"/>
            </a:xfrm>
            <a:prstGeom prst="circularArrow">
              <a:avLst>
                <a:gd name="adj1" fmla="val 3763"/>
                <a:gd name="adj2" fmla="val 234781"/>
                <a:gd name="adj3" fmla="val 16278926"/>
                <a:gd name="adj4" fmla="val 15452390"/>
                <a:gd name="adj5" fmla="val 439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</p:sp>
      </p:grpSp>
      <p:sp>
        <p:nvSpPr>
          <p:cNvPr id="48" name="ZoneTexte 4"/>
          <p:cNvSpPr>
            <a:spLocks/>
          </p:cNvSpPr>
          <p:nvPr/>
        </p:nvSpPr>
        <p:spPr bwMode="auto">
          <a:xfrm>
            <a:off x="8238183" y="3767559"/>
            <a:ext cx="38904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66% des résidences principales en DPE    E,F ou </a:t>
            </a:r>
            <a:r>
              <a:rPr lang="fr-FR" dirty="0" smtClean="0"/>
              <a:t>G</a:t>
            </a:r>
            <a:endParaRPr lang="fr-FR" dirty="0"/>
          </a:p>
        </p:txBody>
      </p:sp>
      <p:pic>
        <p:nvPicPr>
          <p:cNvPr id="49" name="Image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64434" y="2848081"/>
            <a:ext cx="2085975" cy="18764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0" name="Image 7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934355" y="5429280"/>
            <a:ext cx="1076325" cy="533400"/>
          </a:xfrm>
          <a:prstGeom prst="rect">
            <a:avLst/>
          </a:prstGeom>
        </p:spPr>
      </p:pic>
      <p:sp>
        <p:nvSpPr>
          <p:cNvPr id="51" name="ZoneTexte 8"/>
          <p:cNvSpPr>
            <a:spLocks/>
          </p:cNvSpPr>
          <p:nvPr/>
        </p:nvSpPr>
        <p:spPr bwMode="auto">
          <a:xfrm>
            <a:off x="2998039" y="4644721"/>
            <a:ext cx="221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/>
              <a:t>Logement et mobilité TEE &gt;15%</a:t>
            </a:r>
          </a:p>
        </p:txBody>
      </p:sp>
      <p:pic>
        <p:nvPicPr>
          <p:cNvPr id="52" name="Image 9"/>
          <p:cNvPicPr/>
          <p:nvPr/>
        </p:nvPicPr>
        <p:blipFill>
          <a:blip r:embed="rId5"/>
          <a:stretch/>
        </p:blipFill>
        <p:spPr bwMode="auto">
          <a:xfrm>
            <a:off x="7966169" y="4692499"/>
            <a:ext cx="4171950" cy="1770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3" name="Connecteur droit 13"/>
          <p:cNvCxnSpPr>
            <a:cxnSpLocks/>
          </p:cNvCxnSpPr>
          <p:nvPr/>
        </p:nvCxnSpPr>
        <p:spPr bwMode="auto">
          <a:xfrm>
            <a:off x="11618259" y="1156447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14"/>
          <p:cNvCxnSpPr>
            <a:cxnSpLocks/>
          </p:cNvCxnSpPr>
          <p:nvPr/>
        </p:nvCxnSpPr>
        <p:spPr bwMode="auto">
          <a:xfrm>
            <a:off x="402383" y="3052799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Image 15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96447" y="6211643"/>
            <a:ext cx="614923" cy="519692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8249524" y="2465725"/>
            <a:ext cx="1476375" cy="1104900"/>
          </a:xfrm>
          <a:prstGeom prst="rect">
            <a:avLst/>
          </a:prstGeom>
        </p:spPr>
      </p:pic>
      <p:sp>
        <p:nvSpPr>
          <p:cNvPr id="57" name="ZoneTexte 56"/>
          <p:cNvSpPr txBox="1"/>
          <p:nvPr/>
        </p:nvSpPr>
        <p:spPr bwMode="auto">
          <a:xfrm>
            <a:off x="7393757" y="1909553"/>
            <a:ext cx="4030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Part des propriétaires occupants éligibles à l’ANAH </a:t>
            </a:r>
            <a:endParaRPr lang="fr-FR" sz="1600" dirty="0"/>
          </a:p>
        </p:txBody>
      </p:sp>
      <p:sp>
        <p:nvSpPr>
          <p:cNvPr id="58" name="ZoneTexte 57"/>
          <p:cNvSpPr txBox="1"/>
          <p:nvPr/>
        </p:nvSpPr>
        <p:spPr bwMode="auto">
          <a:xfrm>
            <a:off x="9840416" y="282151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40 à 45%</a:t>
            </a: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61" name="Image 3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10815007" y="0"/>
            <a:ext cx="1205753" cy="120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8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1676400" y="83695"/>
            <a:ext cx="10515600" cy="750981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>
              <a:defRPr/>
            </a:pPr>
            <a:r>
              <a:rPr lang="fr-FR" sz="3200" dirty="0">
                <a:solidFill>
                  <a:schemeClr val="bg1"/>
                </a:solidFill>
              </a:rPr>
              <a:t>Le SIEEEN engagé de longue date</a:t>
            </a:r>
            <a:endParaRPr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35279" y="1415748"/>
            <a:ext cx="10961077" cy="4957477"/>
          </a:xfrm>
        </p:spPr>
        <p:txBody>
          <a:bodyPr>
            <a:normAutofit/>
          </a:bodyPr>
          <a:lstStyle/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>
                <a:solidFill>
                  <a:srgbClr val="127983"/>
                </a:solidFill>
                <a:latin typeface="Century"/>
              </a:rPr>
              <a:t>Une mission régalienne de </a:t>
            </a:r>
            <a:r>
              <a:rPr lang="fr-FR" sz="1900" b="1" dirty="0" smtClean="0">
                <a:solidFill>
                  <a:srgbClr val="127983"/>
                </a:solidFill>
                <a:latin typeface="Century"/>
              </a:rPr>
              <a:t>Contrôle / 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A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u service des </a:t>
            </a:r>
            <a:r>
              <a:rPr lang="fr-FR" sz="1900" b="1" dirty="0" smtClean="0">
                <a:solidFill>
                  <a:srgbClr val="127983"/>
                </a:solidFill>
                <a:latin typeface="Century"/>
              </a:rPr>
              <a:t>collectivités</a:t>
            </a:r>
            <a:endParaRPr lang="fr-FR" sz="1900" b="1" dirty="0">
              <a:solidFill>
                <a:srgbClr val="127983"/>
              </a:solidFill>
              <a:latin typeface="Century"/>
            </a:endParaRPr>
          </a:p>
          <a:p>
            <a:pPr marL="1035049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la définition d’une </a:t>
            </a:r>
            <a:r>
              <a:rPr lang="fr-FR" sz="1900" b="1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stratégie énergétique départementale</a:t>
            </a:r>
            <a:r>
              <a:rPr lang="fr-FR" sz="19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qui produit </a:t>
            </a:r>
            <a:r>
              <a:rPr lang="fr-FR" sz="1900" b="1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un diagnostic </a:t>
            </a:r>
            <a:r>
              <a:rPr lang="fr-FR" sz="19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sur la précarité énergétique en Nièvre et met en lumière ce problème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 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(en 2015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)</a:t>
            </a:r>
            <a:endParaRPr sz="2600" dirty="0">
              <a:solidFill>
                <a:srgbClr val="127983"/>
              </a:solidFill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>
                <a:solidFill>
                  <a:srgbClr val="127983"/>
                </a:solidFill>
                <a:latin typeface="Century"/>
              </a:rPr>
              <a:t>l'abondement au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FSL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 départemental depuis 12 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ans</a:t>
            </a: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endParaRPr lang="fr-FR" sz="1900" dirty="0">
              <a:solidFill>
                <a:srgbClr val="127983"/>
              </a:solidFill>
              <a:latin typeface="Century"/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endParaRPr lang="fr-FR" sz="1900" dirty="0" smtClean="0">
              <a:solidFill>
                <a:srgbClr val="127983"/>
              </a:solidFill>
              <a:latin typeface="Century"/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endParaRPr lang="fr-FR" sz="1900" dirty="0">
              <a:solidFill>
                <a:srgbClr val="127983"/>
              </a:solidFill>
              <a:latin typeface="Century"/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endParaRPr lang="fr-FR" sz="1900" dirty="0" smtClean="0">
              <a:solidFill>
                <a:srgbClr val="127983"/>
              </a:solidFill>
              <a:latin typeface="Century"/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la 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création d'un fonds petits travaux en 2013 (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FNAME), 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l'abondement d'un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fonds d'avance de subventions 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départemental</a:t>
            </a:r>
            <a:endParaRPr sz="2600" dirty="0">
              <a:solidFill>
                <a:srgbClr val="127983"/>
              </a:solidFill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>
                <a:solidFill>
                  <a:srgbClr val="127983"/>
                </a:solidFill>
                <a:latin typeface="Century"/>
              </a:rPr>
              <a:t>le recrutement d'une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ambassadrice de l’énergie 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(programme 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national CEE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SLIME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)</a:t>
            </a:r>
            <a:endParaRPr sz="2600" dirty="0">
              <a:solidFill>
                <a:srgbClr val="127983"/>
              </a:solidFill>
            </a:endParaRPr>
          </a:p>
        </p:txBody>
      </p:sp>
      <p:pic>
        <p:nvPicPr>
          <p:cNvPr id="6" name="Imag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724978" y="77440"/>
            <a:ext cx="1205753" cy="1205753"/>
          </a:xfrm>
          <a:prstGeom prst="rect">
            <a:avLst/>
          </a:prstGeom>
        </p:spPr>
      </p:pic>
      <p:cxnSp>
        <p:nvCxnSpPr>
          <p:cNvPr id="7" name="Connecteur droit 5"/>
          <p:cNvCxnSpPr>
            <a:cxnSpLocks/>
          </p:cNvCxnSpPr>
          <p:nvPr/>
        </p:nvCxnSpPr>
        <p:spPr bwMode="auto">
          <a:xfrm>
            <a:off x="12165106" y="1205753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839391" y="2738641"/>
            <a:ext cx="1268116" cy="1924819"/>
          </a:xfrm>
          <a:prstGeom prst="rect">
            <a:avLst/>
          </a:prstGeom>
        </p:spPr>
      </p:pic>
      <p:pic>
        <p:nvPicPr>
          <p:cNvPr id="9" name="Image 4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28612" y="6233591"/>
            <a:ext cx="603629" cy="51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3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1676400" y="161473"/>
            <a:ext cx="10515600" cy="750981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>
              <a:defRPr/>
            </a:pPr>
            <a:r>
              <a:rPr lang="fr-FR" sz="3200">
                <a:solidFill>
                  <a:schemeClr val="bg1"/>
                </a:solidFill>
              </a:rPr>
              <a:t>Le SIEEEN engagé de longue date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281421" y="1988840"/>
            <a:ext cx="10062939" cy="4525429"/>
          </a:xfrm>
        </p:spPr>
        <p:txBody>
          <a:bodyPr>
            <a:normAutofit/>
          </a:bodyPr>
          <a:lstStyle/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une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communication</a:t>
            </a:r>
            <a:r>
              <a:rPr lang="fr-FR" sz="1900" dirty="0">
                <a:solidFill>
                  <a:srgbClr val="127983"/>
                </a:solidFill>
                <a:latin typeface="Century"/>
              </a:rPr>
              <a:t> relayée : l'édition de plaquettes sur les tarifs sociaux de l'énergie, des communiqués de presse sur le chèque énergie, des informations sur les mesures sociales COVID </a:t>
            </a:r>
            <a:r>
              <a:rPr lang="fr-FR" sz="1900" dirty="0" smtClean="0">
                <a:solidFill>
                  <a:srgbClr val="127983"/>
                </a:solidFill>
                <a:latin typeface="Century"/>
              </a:rPr>
              <a:t>19 …</a:t>
            </a:r>
            <a:endParaRPr sz="2600" dirty="0">
              <a:solidFill>
                <a:srgbClr val="127983"/>
              </a:solidFill>
            </a:endParaRPr>
          </a:p>
          <a:p>
            <a:pPr marL="1035050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dirty="0">
                <a:solidFill>
                  <a:srgbClr val="127983"/>
                </a:solidFill>
                <a:latin typeface="Century"/>
              </a:rPr>
              <a:t>une mobilisation des élus sur le sujet (des élections en cours --&gt; sensibiliser), </a:t>
            </a:r>
            <a:r>
              <a:rPr lang="fr-FR" sz="1900" b="1" dirty="0">
                <a:solidFill>
                  <a:srgbClr val="127983"/>
                </a:solidFill>
                <a:latin typeface="Century"/>
              </a:rPr>
              <a:t>un élu référent</a:t>
            </a:r>
          </a:p>
          <a:p>
            <a:pPr marL="1035049" indent="-457200">
              <a:lnSpc>
                <a:spcPct val="119000"/>
              </a:lnSpc>
              <a:buFont typeface="Wingdings"/>
              <a:buChar char="ü"/>
              <a:defRPr/>
            </a:pPr>
            <a:r>
              <a:rPr lang="fr-FR" sz="1900" b="0" dirty="0">
                <a:solidFill>
                  <a:srgbClr val="127983"/>
                </a:solidFill>
                <a:latin typeface="Century"/>
              </a:rPr>
              <a:t>agir en partenariat : ALEC de la </a:t>
            </a:r>
            <a:r>
              <a:rPr lang="fr-FR" sz="1900" b="0" dirty="0" smtClean="0">
                <a:solidFill>
                  <a:srgbClr val="127983"/>
                </a:solidFill>
                <a:latin typeface="Century"/>
              </a:rPr>
              <a:t>Nièvre, CD58, </a:t>
            </a:r>
            <a:r>
              <a:rPr lang="fr-FR" sz="1900" b="0" dirty="0">
                <a:solidFill>
                  <a:srgbClr val="127983"/>
                </a:solidFill>
                <a:latin typeface="Century"/>
              </a:rPr>
              <a:t>organismes caritatifs ...</a:t>
            </a:r>
            <a:endParaRPr sz="2600" b="1" dirty="0">
              <a:solidFill>
                <a:srgbClr val="127983"/>
              </a:solidFill>
            </a:endParaRPr>
          </a:p>
        </p:txBody>
      </p:sp>
      <p:pic>
        <p:nvPicPr>
          <p:cNvPr id="6" name="Imag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815007" y="0"/>
            <a:ext cx="1205753" cy="1205753"/>
          </a:xfrm>
          <a:prstGeom prst="rect">
            <a:avLst/>
          </a:prstGeom>
        </p:spPr>
      </p:pic>
      <p:pic>
        <p:nvPicPr>
          <p:cNvPr id="7" name="Image 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456721" y="6160439"/>
            <a:ext cx="603629" cy="510147"/>
          </a:xfrm>
          <a:prstGeom prst="rect">
            <a:avLst/>
          </a:prstGeom>
        </p:spPr>
      </p:pic>
      <p:cxnSp>
        <p:nvCxnSpPr>
          <p:cNvPr id="8" name="Connecteur droit 5"/>
          <p:cNvCxnSpPr>
            <a:cxnSpLocks/>
          </p:cNvCxnSpPr>
          <p:nvPr/>
        </p:nvCxnSpPr>
        <p:spPr bwMode="auto">
          <a:xfrm>
            <a:off x="11028896" y="1610670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35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 bwMode="auto">
          <a:xfrm>
            <a:off x="1427053" y="116980"/>
            <a:ext cx="10515600" cy="76442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Mais il faut agir durablement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717794" y="3345801"/>
            <a:ext cx="10515600" cy="5446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endParaRPr lang="fr-FR" sz="2000" dirty="0" smtClean="0">
              <a:latin typeface="Century"/>
            </a:endParaRPr>
          </a:p>
          <a:p>
            <a:pPr marL="538163" indent="0">
              <a:buFont typeface="Arial" panose="020B0604020202020204" pitchFamily="34" charset="0"/>
              <a:buNone/>
              <a:defRPr/>
            </a:pP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Détecter : </a:t>
            </a:r>
            <a:r>
              <a:rPr lang="fr-FR" sz="2000" dirty="0" smtClean="0">
                <a:latin typeface="Century"/>
              </a:rPr>
              <a:t>mobiliser les acteurs de terrain pour prescrire des visites 		</a:t>
            </a:r>
            <a:endParaRPr lang="fr-FR" dirty="0" smtClean="0"/>
          </a:p>
          <a:p>
            <a:pPr marL="538163" indent="0">
              <a:buFont typeface="Arial" panose="020B0604020202020204" pitchFamily="34" charset="0"/>
              <a:buNone/>
              <a:defRPr/>
            </a:pP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Agir :  </a:t>
            </a:r>
            <a:r>
              <a:rPr lang="fr-FR" sz="2000" dirty="0" smtClean="0">
                <a:latin typeface="Century"/>
              </a:rPr>
              <a:t>aller voir, rien ne peut remplacer </a:t>
            </a: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 diagnostic</a:t>
            </a:r>
            <a:r>
              <a:rPr lang="fr-FR" sz="2000" dirty="0" smtClean="0">
                <a:latin typeface="Century"/>
              </a:rPr>
              <a:t>. Aide à </a:t>
            </a: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caractériser les formes de précarité en milieu rural </a:t>
            </a:r>
            <a:r>
              <a:rPr lang="fr-FR" sz="2000" dirty="0" smtClean="0">
                <a:latin typeface="Century"/>
              </a:rPr>
              <a:t> +  orienter par des prescriptions + une commission départementale qui traite chaque situation au cas par cas</a:t>
            </a:r>
          </a:p>
          <a:p>
            <a:pPr marL="538163" indent="0">
              <a:buFont typeface="Arial" panose="020B0604020202020204" pitchFamily="34" charset="0"/>
              <a:buNone/>
              <a:defRPr/>
            </a:pP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Suivre accompagner : </a:t>
            </a:r>
            <a:r>
              <a:rPr lang="fr-FR" sz="2000" dirty="0" smtClean="0">
                <a:latin typeface="Century"/>
              </a:rPr>
              <a:t>pour aller au bout, suivi consommations, appui ponctuel</a:t>
            </a:r>
            <a:endParaRPr lang="fr-FR" dirty="0" smtClean="0"/>
          </a:p>
          <a:p>
            <a:pPr marL="538163" indent="0">
              <a:buFont typeface="Arial" panose="020B0604020202020204" pitchFamily="34" charset="0"/>
              <a:buNone/>
              <a:defRPr/>
            </a:pP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Renforcer l’aide : </a:t>
            </a:r>
            <a:r>
              <a:rPr lang="fr-FR" sz="2000" dirty="0" smtClean="0">
                <a:latin typeface="Century"/>
              </a:rPr>
              <a:t>avec le FNAME, proposer de nouvelles réponses : ARA, faire évoluer les politiques des collectivités, aides pour réduire encore le reste à charge ...</a:t>
            </a:r>
          </a:p>
          <a:p>
            <a:pPr marL="538162" indent="0">
              <a:buFont typeface="Arial" panose="020B0604020202020204" pitchFamily="34" charset="0"/>
              <a:buNone/>
              <a:defRPr/>
            </a:pPr>
            <a:r>
              <a:rPr lang="fr-FR" sz="19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Des animations </a:t>
            </a:r>
            <a:r>
              <a:rPr lang="fr-FR" sz="2000" dirty="0" smtClean="0">
                <a:latin typeface="Century"/>
              </a:rPr>
              <a:t>éco gestes, lecture de factures</a:t>
            </a:r>
            <a:endParaRPr lang="fr-FR" sz="2000" dirty="0">
              <a:latin typeface="Century"/>
            </a:endParaRPr>
          </a:p>
        </p:txBody>
      </p:sp>
      <p:pic>
        <p:nvPicPr>
          <p:cNvPr id="6" name="Imag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1380411" y="6107531"/>
            <a:ext cx="673468" cy="569170"/>
          </a:xfrm>
          <a:prstGeom prst="rect">
            <a:avLst/>
          </a:prstGeom>
        </p:spPr>
      </p:pic>
      <p:sp>
        <p:nvSpPr>
          <p:cNvPr id="7" name="Flèche vers le bas 4"/>
          <p:cNvSpPr/>
          <p:nvPr/>
        </p:nvSpPr>
        <p:spPr bwMode="auto">
          <a:xfrm>
            <a:off x="839416" y="3713982"/>
            <a:ext cx="134649" cy="277363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8" name="Connecteur droit 5"/>
          <p:cNvCxnSpPr>
            <a:cxnSpLocks/>
          </p:cNvCxnSpPr>
          <p:nvPr/>
        </p:nvCxnSpPr>
        <p:spPr bwMode="auto">
          <a:xfrm>
            <a:off x="11618259" y="1156447"/>
            <a:ext cx="26894" cy="26298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èche vers le bas 8"/>
          <p:cNvSpPr/>
          <p:nvPr/>
        </p:nvSpPr>
        <p:spPr bwMode="auto">
          <a:xfrm>
            <a:off x="4871864" y="3129777"/>
            <a:ext cx="1728192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 bwMode="auto">
          <a:xfrm>
            <a:off x="10671153" y="5100800"/>
            <a:ext cx="1271500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Chronophage !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 bwMode="auto">
          <a:xfrm>
            <a:off x="1105091" y="1363321"/>
            <a:ext cx="10513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dirty="0">
                <a:latin typeface="Century"/>
              </a:rPr>
              <a:t>Le </a:t>
            </a:r>
            <a:r>
              <a:rPr lang="fr-FR" b="1" dirty="0">
                <a:solidFill>
                  <a:srgbClr val="127983"/>
                </a:solidFill>
                <a:latin typeface="Century"/>
              </a:rPr>
              <a:t>FSL </a:t>
            </a:r>
            <a:r>
              <a:rPr lang="fr-FR" dirty="0">
                <a:latin typeface="Century"/>
              </a:rPr>
              <a:t>voit son budget croître chaque année : le prix de l'énergie qui ne cesse d’augmenter, un besoin en FSL toujours plus fort = des mesures </a:t>
            </a:r>
            <a:r>
              <a:rPr lang="fr-FR" b="1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préventives </a:t>
            </a:r>
            <a:r>
              <a:rPr lang="fr-FR" dirty="0">
                <a:latin typeface="Century"/>
              </a:rPr>
              <a:t>et plus durables = explorer les fonds petits travaux.</a:t>
            </a:r>
            <a:endParaRPr lang="fr-FR" dirty="0"/>
          </a:p>
          <a:p>
            <a:pPr>
              <a:defRPr/>
            </a:pPr>
            <a:r>
              <a:rPr lang="fr-FR" dirty="0">
                <a:latin typeface="Century"/>
              </a:rPr>
              <a:t>Création du </a:t>
            </a:r>
            <a:r>
              <a:rPr lang="fr-FR" b="1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Fonds Nivernais d'Aide à la Maîtrise de l'Energie (FNAME) : </a:t>
            </a:r>
            <a:r>
              <a:rPr lang="fr-FR" dirty="0">
                <a:latin typeface="Century"/>
              </a:rPr>
              <a:t>une aide financière et </a:t>
            </a:r>
            <a:r>
              <a:rPr lang="fr-FR" u="sng" dirty="0">
                <a:latin typeface="Century"/>
              </a:rPr>
              <a:t>surtout une organisation</a:t>
            </a:r>
            <a:endParaRPr lang="fr-FR" dirty="0"/>
          </a:p>
        </p:txBody>
      </p:sp>
      <p:pic>
        <p:nvPicPr>
          <p:cNvPr id="12" name="Image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815007" y="0"/>
            <a:ext cx="1205753" cy="120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28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492009" y="1364848"/>
            <a:ext cx="10225136" cy="511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alimenter </a:t>
            </a: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l'</a:t>
            </a:r>
            <a:r>
              <a:rPr lang="fr-FR" sz="2000" b="1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observation</a:t>
            </a: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avec de nouvelles données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- OPTEER</a:t>
            </a: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, </a:t>
            </a:r>
            <a:r>
              <a:rPr lang="fr-FR" sz="2000" b="0" i="0" u="none" strike="noStrike" cap="none" spc="0" dirty="0" err="1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Précariter</a:t>
            </a: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)+ cartographier les visites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sur le territoire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  <a:sym typeface="Wingdings" panose="05000000000000000000" pitchFamily="2" charset="2"/>
              </a:rPr>
              <a:t> agir sur la détection</a:t>
            </a:r>
            <a:endParaRPr lang="fr-FR" sz="2000" b="0" i="0" u="none" strike="noStrike" cap="none" spc="0" dirty="0">
              <a:solidFill>
                <a:srgbClr val="127983"/>
              </a:solidFill>
              <a:latin typeface="Century"/>
              <a:ea typeface="Century"/>
              <a:cs typeface="Century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inciter </a:t>
            </a: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les </a:t>
            </a:r>
            <a:r>
              <a:rPr lang="fr-FR" sz="2000" b="1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acteurs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à s'impliquer 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fr-FR" sz="16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Les collectivités dans </a:t>
            </a:r>
            <a:r>
              <a:rPr lang="fr-FR" sz="16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 cadre des PCAET et des TEPOS que le SIEEEN accompagne avec son service </a:t>
            </a:r>
            <a:r>
              <a:rPr lang="fr-FR" sz="16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P</a:t>
            </a:r>
            <a:r>
              <a:rPr lang="fr-FR" sz="16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lanification énergétique, avec les nouveaux élus encore plus sensibilisés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fr-FR" sz="16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Les acteurs des services médicaux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fr-FR" sz="16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Les structures qui accompagnent les jeunes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fr-FR" sz="16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Les aides à domicile  </a:t>
            </a:r>
            <a:r>
              <a:rPr lang="fr-FR" sz="1600" dirty="0" err="1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etc</a:t>
            </a:r>
            <a:r>
              <a:rPr lang="fr-FR" sz="16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…</a:t>
            </a:r>
            <a:endParaRPr lang="fr-FR" sz="1600" b="0" i="0" u="none" strike="noStrike" cap="none" spc="0" dirty="0" smtClean="0">
              <a:solidFill>
                <a:srgbClr val="127983"/>
              </a:solidFill>
              <a:latin typeface="Century"/>
              <a:ea typeface="Century"/>
              <a:cs typeface="Century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les </a:t>
            </a:r>
            <a:r>
              <a:rPr lang="fr-FR" sz="20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financements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les projets de rénovation énergétique EFFILOGIS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</a:t>
            </a:r>
            <a:r>
              <a:rPr lang="fr-FR" sz="20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un chargé de mission </a:t>
            </a:r>
            <a:r>
              <a:rPr lang="fr-FR" sz="2000" b="1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MOBILITE</a:t>
            </a:r>
            <a:r>
              <a:rPr lang="fr-FR" sz="20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qui va accompagner les collectivités : 2 études territoriales réalisées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b="0" i="0" u="none" strike="noStrike" cap="none" spc="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des </a:t>
            </a:r>
            <a:r>
              <a:rPr lang="fr-FR" sz="2000" b="1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Rencontres départementales </a:t>
            </a:r>
            <a:r>
              <a:rPr lang="fr-FR" sz="2000" b="0" i="0" u="none" strike="noStrike" cap="none" spc="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sur la précarité énergétique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fr-FR" sz="2000" dirty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</a:t>
            </a:r>
            <a:r>
              <a:rPr lang="fr-FR" sz="2000" dirty="0" smtClean="0">
                <a:solidFill>
                  <a:srgbClr val="127983"/>
                </a:solidFill>
                <a:latin typeface="Century"/>
                <a:ea typeface="Century"/>
                <a:cs typeface="Century"/>
              </a:rPr>
              <a:t> ….</a:t>
            </a:r>
            <a:endParaRPr lang="fr-FR" sz="2000" b="0" i="0" u="none" strike="noStrike" cap="none" spc="0" dirty="0">
              <a:solidFill>
                <a:srgbClr val="127983"/>
              </a:solidFill>
              <a:latin typeface="Century"/>
              <a:ea typeface="Century"/>
              <a:cs typeface="Century"/>
            </a:endParaRPr>
          </a:p>
        </p:txBody>
      </p:sp>
      <p:sp>
        <p:nvSpPr>
          <p:cNvPr id="5" name="Titre 1"/>
          <p:cNvSpPr>
            <a:spLocks noGrp="1"/>
          </p:cNvSpPr>
          <p:nvPr/>
        </p:nvSpPr>
        <p:spPr bwMode="auto">
          <a:xfrm>
            <a:off x="1538279" y="84888"/>
            <a:ext cx="10515600" cy="75098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Poursuivre avec de nouveaux projets</a:t>
            </a:r>
            <a:endParaRPr dirty="0"/>
          </a:p>
        </p:txBody>
      </p:sp>
      <p:pic>
        <p:nvPicPr>
          <p:cNvPr id="6" name="Imag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380411" y="6107531"/>
            <a:ext cx="673468" cy="569170"/>
          </a:xfrm>
          <a:prstGeom prst="rect">
            <a:avLst/>
          </a:prstGeom>
        </p:spPr>
      </p:pic>
      <p:pic>
        <p:nvPicPr>
          <p:cNvPr id="7" name="Imag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815007" y="0"/>
            <a:ext cx="1205753" cy="120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6312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B2834BC8-22F0-44D6-86C1-3723A20FEBD1}" vid="{57FB790D-9EDD-40F7-B221-E5B583FE7FE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PPT ORECA 16-9e</Template>
  <TotalTime>21</TotalTime>
  <Words>570</Words>
  <Application>Microsoft Office PowerPoint</Application>
  <PresentationFormat>Grand écran</PresentationFormat>
  <Paragraphs>67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Akrobat</vt:lpstr>
      <vt:lpstr>Arial</vt:lpstr>
      <vt:lpstr>Calibri</vt:lpstr>
      <vt:lpstr>Calibri Light</vt:lpstr>
      <vt:lpstr>Century</vt:lpstr>
      <vt:lpstr>Verdana</vt:lpstr>
      <vt:lpstr>Wingdings</vt:lpstr>
      <vt:lpstr>Thème Office</vt:lpstr>
      <vt:lpstr> Le Syndicat d'Energies, d'Environnement et d'Equipement  agit contre la précarité énergétique</vt:lpstr>
      <vt:lpstr>Présentation PowerPoint</vt:lpstr>
      <vt:lpstr>Le SIEEEN engagé de longue date</vt:lpstr>
      <vt:lpstr>Le SIEEEN engagé de longue date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Aurélie BERBEY</dc:creator>
  <cp:lastModifiedBy>Fabienne LAPICHE-JAOUEN</cp:lastModifiedBy>
  <cp:revision>5</cp:revision>
  <cp:lastPrinted>2018-09-04T08:56:47Z</cp:lastPrinted>
  <dcterms:created xsi:type="dcterms:W3CDTF">2020-09-17T11:23:18Z</dcterms:created>
  <dcterms:modified xsi:type="dcterms:W3CDTF">2020-12-11T14:52:51Z</dcterms:modified>
</cp:coreProperties>
</file>